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381" r:id="rId3"/>
    <p:sldId id="477" r:id="rId4"/>
    <p:sldId id="483" r:id="rId5"/>
    <p:sldId id="444" r:id="rId6"/>
    <p:sldId id="433" r:id="rId7"/>
    <p:sldId id="472" r:id="rId8"/>
    <p:sldId id="473" r:id="rId9"/>
    <p:sldId id="474" r:id="rId10"/>
    <p:sldId id="475" r:id="rId11"/>
    <p:sldId id="476" r:id="rId12"/>
    <p:sldId id="470" r:id="rId13"/>
    <p:sldId id="438" r:id="rId14"/>
    <p:sldId id="434" r:id="rId15"/>
    <p:sldId id="442" r:id="rId16"/>
    <p:sldId id="429" r:id="rId17"/>
    <p:sldId id="435" r:id="rId18"/>
    <p:sldId id="437" r:id="rId19"/>
    <p:sldId id="440" r:id="rId20"/>
    <p:sldId id="439" r:id="rId21"/>
    <p:sldId id="480" r:id="rId22"/>
    <p:sldId id="299" r:id="rId23"/>
  </p:sldIdLst>
  <p:sldSz cx="9144000" cy="6858000" type="screen4x3"/>
  <p:notesSz cx="6648450" cy="98504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283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1313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65550" y="0"/>
            <a:ext cx="2881313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9AD250-790D-47A5-9D8C-21041CB37897}" type="datetimeFigureOut">
              <a:rPr lang="de-DE" smtClean="0"/>
              <a:pPr/>
              <a:t>20.06.2015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56725"/>
            <a:ext cx="2881313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65550" y="9356725"/>
            <a:ext cx="2881313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7721ED-39C7-4360-AB62-1A7C750B86C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65916" y="0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2D6B63-8FBD-4908-BBB2-B6F9B0311460}" type="datetimeFigureOut">
              <a:rPr lang="de-DE" smtClean="0"/>
              <a:pPr/>
              <a:t>20.06.2015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62013" y="738188"/>
            <a:ext cx="4924425" cy="36941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4845" y="4678958"/>
            <a:ext cx="5318760" cy="44326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56206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65916" y="9356206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DA7CB1-8F41-45A2-8F2B-9A3D0495F42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88235-96F2-4579-AC07-087C0795FF18}" type="datetimeFigureOut">
              <a:rPr lang="de-DE" smtClean="0"/>
              <a:pPr/>
              <a:t>20.06.2015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98808-EB14-4039-A840-B35ADC73051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88235-96F2-4579-AC07-087C0795FF18}" type="datetimeFigureOut">
              <a:rPr lang="de-DE" smtClean="0"/>
              <a:pPr/>
              <a:t>20.06.2015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98808-EB14-4039-A840-B35ADC73051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88235-96F2-4579-AC07-087C0795FF18}" type="datetimeFigureOut">
              <a:rPr lang="de-DE" smtClean="0"/>
              <a:pPr/>
              <a:t>20.06.2015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98808-EB14-4039-A840-B35ADC73051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88235-96F2-4579-AC07-087C0795FF18}" type="datetimeFigureOut">
              <a:rPr lang="de-DE" smtClean="0"/>
              <a:pPr/>
              <a:t>20.06.2015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98808-EB14-4039-A840-B35ADC73051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88235-96F2-4579-AC07-087C0795FF18}" type="datetimeFigureOut">
              <a:rPr lang="de-DE" smtClean="0"/>
              <a:pPr/>
              <a:t>20.06.2015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98808-EB14-4039-A840-B35ADC73051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88235-96F2-4579-AC07-087C0795FF18}" type="datetimeFigureOut">
              <a:rPr lang="de-DE" smtClean="0"/>
              <a:pPr/>
              <a:t>20.06.2015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98808-EB14-4039-A840-B35ADC73051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88235-96F2-4579-AC07-087C0795FF18}" type="datetimeFigureOut">
              <a:rPr lang="de-DE" smtClean="0"/>
              <a:pPr/>
              <a:t>20.06.2015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98808-EB14-4039-A840-B35ADC73051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88235-96F2-4579-AC07-087C0795FF18}" type="datetimeFigureOut">
              <a:rPr lang="de-DE" smtClean="0"/>
              <a:pPr/>
              <a:t>20.06.2015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98808-EB14-4039-A840-B35ADC73051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88235-96F2-4579-AC07-087C0795FF18}" type="datetimeFigureOut">
              <a:rPr lang="de-DE" smtClean="0"/>
              <a:pPr/>
              <a:t>20.06.2015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98808-EB14-4039-A840-B35ADC73051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88235-96F2-4579-AC07-087C0795FF18}" type="datetimeFigureOut">
              <a:rPr lang="de-DE" smtClean="0"/>
              <a:pPr/>
              <a:t>20.06.2015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98808-EB14-4039-A840-B35ADC73051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88235-96F2-4579-AC07-087C0795FF18}" type="datetimeFigureOut">
              <a:rPr lang="de-DE" smtClean="0"/>
              <a:pPr/>
              <a:t>20.06.2015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98808-EB14-4039-A840-B35ADC73051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88235-96F2-4579-AC07-087C0795FF18}" type="datetimeFigureOut">
              <a:rPr lang="de-DE" smtClean="0"/>
              <a:pPr/>
              <a:t>20.06.2015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98808-EB14-4039-A840-B35ADC73051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AvH_Logo_n7_Word_rg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5704" y="332656"/>
            <a:ext cx="1890752" cy="1080896"/>
          </a:xfrm>
          <a:prstGeom prst="rect">
            <a:avLst/>
          </a:prstGeom>
        </p:spPr>
      </p:pic>
      <p:sp>
        <p:nvSpPr>
          <p:cNvPr id="7" name="Rechteck 6"/>
          <p:cNvSpPr/>
          <p:nvPr/>
        </p:nvSpPr>
        <p:spPr>
          <a:xfrm>
            <a:off x="0" y="-27384"/>
            <a:ext cx="9144000" cy="6885384"/>
          </a:xfrm>
          <a:prstGeom prst="rect">
            <a:avLst/>
          </a:prstGeom>
          <a:blipFill dpi="0" rotWithShape="1">
            <a:blip r:embed="rId3" cstate="print">
              <a:alphaModFix amt="66000"/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73832" y="2564904"/>
            <a:ext cx="7270576" cy="1470025"/>
          </a:xfrm>
        </p:spPr>
        <p:txBody>
          <a:bodyPr>
            <a:normAutofit fontScale="90000"/>
          </a:bodyPr>
          <a:lstStyle/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en-US" b="1" dirty="0" smtClean="0">
                <a:solidFill>
                  <a:schemeClr val="bg1"/>
                </a:solidFill>
              </a:rPr>
              <a:t>Changing the (Semantic) Frame</a:t>
            </a:r>
            <a:r>
              <a:rPr lang="en-US" b="1" i="1" dirty="0" smtClean="0">
                <a:solidFill>
                  <a:schemeClr val="bg1"/>
                </a:solidFill>
              </a:rPr>
              <a:t/>
            </a:r>
            <a:br>
              <a:rPr lang="en-US" b="1" i="1" dirty="0" smtClean="0">
                <a:solidFill>
                  <a:schemeClr val="bg1"/>
                </a:solidFill>
              </a:rPr>
            </a:br>
            <a:r>
              <a:rPr lang="en-US" sz="1300" b="1" i="1" dirty="0" smtClean="0">
                <a:solidFill>
                  <a:schemeClr val="bg1"/>
                </a:solidFill>
              </a:rPr>
              <a:t> </a:t>
            </a:r>
            <a:r>
              <a:rPr lang="en-US" b="1" i="1" dirty="0" smtClean="0">
                <a:solidFill>
                  <a:schemeClr val="bg1"/>
                </a:solidFill>
              </a:rPr>
              <a:t/>
            </a:r>
            <a:br>
              <a:rPr lang="en-US" b="1" i="1" dirty="0" smtClean="0">
                <a:solidFill>
                  <a:schemeClr val="bg1"/>
                </a:solidFill>
              </a:rPr>
            </a:br>
            <a:r>
              <a:rPr lang="de-DE" sz="38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Intermodal </a:t>
            </a:r>
            <a:r>
              <a:rPr lang="de-DE" sz="3800" dirty="0" err="1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Contrast</a:t>
            </a:r>
            <a:r>
              <a:rPr lang="de-DE" sz="38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de-DE" sz="3800" dirty="0" err="1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as</a:t>
            </a:r>
            <a:r>
              <a:rPr lang="de-DE" sz="38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a Narrative Device in Film</a:t>
            </a:r>
            <a:r>
              <a:rPr lang="de-DE" sz="3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de-DE" sz="3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de-DE" sz="3800" dirty="0">
              <a:solidFill>
                <a:schemeClr val="accent1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196680"/>
            <a:ext cx="6728792" cy="1752600"/>
          </a:xfrm>
        </p:spPr>
        <p:txBody>
          <a:bodyPr/>
          <a:lstStyle/>
          <a:p>
            <a:endParaRPr lang="de-DE" dirty="0" smtClean="0">
              <a:solidFill>
                <a:schemeClr val="bg1"/>
              </a:solidFill>
              <a:effectLst>
                <a:outerShdw blurRad="76200" dist="63500" dir="2700000" algn="tl" rotWithShape="0">
                  <a:prstClr val="black">
                    <a:alpha val="80000"/>
                  </a:prstClr>
                </a:outerShdw>
              </a:effectLst>
            </a:endParaRPr>
          </a:p>
          <a:p>
            <a:pPr algn="r"/>
            <a:r>
              <a:rPr lang="de-DE" i="1" dirty="0" smtClean="0">
                <a:solidFill>
                  <a:schemeClr val="bg1"/>
                </a:solidFill>
                <a:effectLst>
                  <a:outerShdw blurRad="76200" dist="63500" dir="2700000" algn="tl" rotWithShape="0">
                    <a:prstClr val="black">
                      <a:alpha val="80000"/>
                    </a:prstClr>
                  </a:outerShdw>
                </a:effectLst>
              </a:rPr>
              <a:t>Martin Siefkes</a:t>
            </a:r>
            <a:br>
              <a:rPr lang="de-DE" i="1" dirty="0" smtClean="0">
                <a:solidFill>
                  <a:schemeClr val="bg1"/>
                </a:solidFill>
                <a:effectLst>
                  <a:outerShdw blurRad="76200" dist="63500" dir="2700000" algn="tl" rotWithShape="0">
                    <a:prstClr val="black">
                      <a:alpha val="80000"/>
                    </a:prstClr>
                  </a:outerShdw>
                </a:effectLst>
              </a:rPr>
            </a:br>
            <a:r>
              <a:rPr lang="de-DE" i="1" dirty="0" smtClean="0">
                <a:solidFill>
                  <a:schemeClr val="bg1"/>
                </a:solidFill>
                <a:effectLst>
                  <a:outerShdw blurRad="76200" dist="63500" dir="2700000" algn="tl" rotWithShape="0">
                    <a:prstClr val="black">
                      <a:alpha val="80000"/>
                    </a:prstClr>
                  </a:outerShdw>
                </a:effectLst>
              </a:rPr>
              <a:t>Chemnitz University </a:t>
            </a:r>
            <a:r>
              <a:rPr lang="de-DE" i="1" dirty="0" err="1" smtClean="0">
                <a:solidFill>
                  <a:schemeClr val="bg1"/>
                </a:solidFill>
                <a:effectLst>
                  <a:outerShdw blurRad="76200" dist="63500" dir="2700000" algn="tl" rotWithShape="0">
                    <a:prstClr val="black">
                      <a:alpha val="80000"/>
                    </a:prstClr>
                  </a:outerShdw>
                </a:effectLst>
              </a:rPr>
              <a:t>of</a:t>
            </a:r>
            <a:r>
              <a:rPr lang="de-DE" i="1" dirty="0" smtClean="0">
                <a:solidFill>
                  <a:schemeClr val="bg1"/>
                </a:solidFill>
                <a:effectLst>
                  <a:outerShdw blurRad="76200" dist="63500" dir="2700000" algn="tl" rotWithShape="0">
                    <a:prstClr val="black">
                      <a:alpha val="80000"/>
                    </a:prstClr>
                  </a:outerShdw>
                </a:effectLst>
              </a:rPr>
              <a:t> Technology</a:t>
            </a:r>
          </a:p>
          <a:p>
            <a:endParaRPr lang="de-DE" dirty="0" smtClean="0">
              <a:solidFill>
                <a:schemeClr val="bg1"/>
              </a:solidFill>
              <a:effectLst>
                <a:outerShdw blurRad="76200" dist="63500" dir="2700000" algn="tl" rotWithShape="0">
                  <a:prstClr val="black">
                    <a:alpha val="8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-36512" y="0"/>
            <a:ext cx="9144000" cy="70294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30000"/>
                </a:schemeClr>
              </a:gs>
              <a:gs pos="50000">
                <a:schemeClr val="bg2">
                  <a:lumMod val="75000"/>
                  <a:alpha val="7000"/>
                </a:schemeClr>
              </a:gs>
              <a:gs pos="100000">
                <a:schemeClr val="accent4">
                  <a:lumMod val="60000"/>
                  <a:lumOff val="40000"/>
                  <a:alpha val="22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067128" cy="1143000"/>
          </a:xfrm>
        </p:spPr>
        <p:txBody>
          <a:bodyPr>
            <a:normAutofit/>
          </a:bodyPr>
          <a:lstStyle/>
          <a:p>
            <a:r>
              <a:rPr lang="de-DE" sz="4000" dirty="0" smtClean="0"/>
              <a:t>Intermodal </a:t>
            </a:r>
            <a:r>
              <a:rPr lang="de-DE" sz="4000" dirty="0" err="1" smtClean="0"/>
              <a:t>contrast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9592" y="1888233"/>
            <a:ext cx="7776864" cy="4133055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800" dirty="0" smtClean="0"/>
              <a:t>Straightforward relation of contrast:</a:t>
            </a:r>
          </a:p>
          <a:p>
            <a:pPr lvl="1">
              <a:spcBef>
                <a:spcPts val="600"/>
              </a:spcBef>
              <a:spcAft>
                <a:spcPts val="1200"/>
              </a:spcAft>
              <a:buFont typeface="Wingdings"/>
              <a:buChar char="Ø"/>
            </a:pPr>
            <a:r>
              <a:rPr lang="en-US" sz="2400" dirty="0" smtClean="0">
                <a:solidFill>
                  <a:srgbClr val="C00000"/>
                </a:solidFill>
              </a:rPr>
              <a:t>Music</a:t>
            </a:r>
            <a:r>
              <a:rPr lang="en-US" sz="2400" dirty="0" smtClean="0"/>
              <a:t> one the radio is Christian and fits the Christmas mood</a:t>
            </a:r>
          </a:p>
          <a:p>
            <a:pPr lvl="1">
              <a:spcBef>
                <a:spcPts val="600"/>
              </a:spcBef>
              <a:spcAft>
                <a:spcPts val="1200"/>
              </a:spcAft>
              <a:buFont typeface="Wingdings"/>
              <a:buChar char="Ø"/>
            </a:pPr>
            <a:r>
              <a:rPr lang="en-US" sz="2400" dirty="0" smtClean="0"/>
              <a:t>Street violence in the </a:t>
            </a:r>
            <a:r>
              <a:rPr lang="en-US" sz="2400" dirty="0" smtClean="0">
                <a:solidFill>
                  <a:srgbClr val="0070C0"/>
                </a:solidFill>
              </a:rPr>
              <a:t>moving images </a:t>
            </a:r>
            <a:r>
              <a:rPr lang="en-US" sz="2400" dirty="0" smtClean="0"/>
              <a:t>is in stark contrast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800" dirty="0" smtClean="0"/>
              <a:t>Thematic relationship produces intermodal contrast:</a:t>
            </a:r>
          </a:p>
          <a:p>
            <a:pPr lvl="1">
              <a:spcBef>
                <a:spcPts val="600"/>
              </a:spcBef>
              <a:spcAft>
                <a:spcPts val="1200"/>
              </a:spcAft>
              <a:buFont typeface="Wingdings"/>
              <a:buChar char="Ø"/>
            </a:pPr>
            <a:r>
              <a:rPr lang="en-US" sz="2400" dirty="0" smtClean="0"/>
              <a:t>Christian </a:t>
            </a:r>
            <a:r>
              <a:rPr lang="en-US" sz="2400" dirty="0" smtClean="0">
                <a:solidFill>
                  <a:srgbClr val="C00000"/>
                </a:solidFill>
              </a:rPr>
              <a:t>musi</a:t>
            </a:r>
            <a:r>
              <a:rPr lang="en-US" sz="2500" dirty="0" smtClean="0">
                <a:solidFill>
                  <a:srgbClr val="C00000"/>
                </a:solidFill>
              </a:rPr>
              <a:t>c</a:t>
            </a:r>
            <a:r>
              <a:rPr lang="en-US" sz="2500" dirty="0" smtClean="0"/>
              <a:t> </a:t>
            </a:r>
            <a:r>
              <a:rPr lang="de-DE" sz="2500" dirty="0" smtClean="0"/>
              <a:t>⇔</a:t>
            </a:r>
            <a:r>
              <a:rPr lang="en-US" sz="2500" dirty="0" smtClean="0"/>
              <a:t> </a:t>
            </a:r>
            <a:r>
              <a:rPr lang="en-US" sz="2500" dirty="0" smtClean="0">
                <a:solidFill>
                  <a:srgbClr val="0070C0"/>
                </a:solidFill>
              </a:rPr>
              <a:t>images</a:t>
            </a:r>
            <a:r>
              <a:rPr lang="en-US" sz="2500" dirty="0" smtClean="0"/>
              <a:t> of the </a:t>
            </a:r>
            <a:r>
              <a:rPr lang="en-US" sz="2400" dirty="0" smtClean="0"/>
              <a:t>hunted “Santa”</a:t>
            </a:r>
            <a:endParaRPr lang="en-US" sz="2800" dirty="0" smtClean="0"/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800" dirty="0" smtClean="0"/>
              <a:t>Could also be interpreted as </a:t>
            </a:r>
            <a:r>
              <a:rPr lang="en-US" sz="2800" i="1" dirty="0" smtClean="0">
                <a:solidFill>
                  <a:srgbClr val="00B050"/>
                </a:solidFill>
              </a:rPr>
              <a:t>Intermodal irony</a:t>
            </a:r>
          </a:p>
          <a:p>
            <a:pPr lvl="1">
              <a:spcBef>
                <a:spcPts val="600"/>
              </a:spcBef>
              <a:spcAft>
                <a:spcPts val="1200"/>
              </a:spcAft>
              <a:buFont typeface="Wingdings"/>
              <a:buChar char="Ø"/>
            </a:pPr>
            <a:r>
              <a:rPr lang="en-US" sz="2400" dirty="0" smtClean="0"/>
              <a:t>The </a:t>
            </a:r>
            <a:r>
              <a:rPr lang="en-US" sz="2400" dirty="0" smtClean="0">
                <a:solidFill>
                  <a:srgbClr val="C00000"/>
                </a:solidFill>
              </a:rPr>
              <a:t>music</a:t>
            </a:r>
            <a:r>
              <a:rPr lang="en-US" sz="2400" dirty="0" smtClean="0"/>
              <a:t> expresses the traditional image of Christmas</a:t>
            </a:r>
          </a:p>
          <a:p>
            <a:pPr lvl="1">
              <a:spcBef>
                <a:spcPts val="600"/>
              </a:spcBef>
              <a:spcAft>
                <a:spcPts val="1200"/>
              </a:spcAft>
              <a:buFont typeface="Wingdings"/>
              <a:buChar char="Ø"/>
            </a:pPr>
            <a:r>
              <a:rPr lang="en-US" sz="2400" dirty="0" smtClean="0">
                <a:solidFill>
                  <a:srgbClr val="0070C0"/>
                </a:solidFill>
              </a:rPr>
              <a:t>Images</a:t>
            </a:r>
            <a:r>
              <a:rPr lang="en-US" sz="2400" dirty="0" smtClean="0"/>
              <a:t> are an ironic commentary on the “Christmas message”</a:t>
            </a:r>
          </a:p>
          <a:p>
            <a:pPr lvl="1">
              <a:spcBef>
                <a:spcPts val="600"/>
              </a:spcBef>
              <a:spcAft>
                <a:spcPts val="1200"/>
              </a:spcAft>
              <a:buFont typeface="Wingdings"/>
              <a:buChar char="Ø"/>
            </a:pPr>
            <a:r>
              <a:rPr lang="en-US" sz="2400" dirty="0" smtClean="0"/>
              <a:t>“Amen” translates as ‘so be it’: </a:t>
            </a:r>
            <a:r>
              <a:rPr lang="en-US" sz="2400" dirty="0" smtClean="0">
                <a:solidFill>
                  <a:srgbClr val="C00000"/>
                </a:solidFill>
              </a:rPr>
              <a:t>Music</a:t>
            </a:r>
            <a:r>
              <a:rPr lang="en-US" sz="2400" dirty="0" smtClean="0"/>
              <a:t> as ironic commentary on </a:t>
            </a:r>
            <a:r>
              <a:rPr lang="en-US" sz="2400" dirty="0" smtClean="0">
                <a:solidFill>
                  <a:srgbClr val="0070C0"/>
                </a:solidFill>
              </a:rPr>
              <a:t>images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-36512" y="0"/>
            <a:ext cx="9144000" cy="70294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30000"/>
                </a:schemeClr>
              </a:gs>
              <a:gs pos="50000">
                <a:schemeClr val="bg2">
                  <a:lumMod val="75000"/>
                  <a:alpha val="7000"/>
                </a:schemeClr>
              </a:gs>
              <a:gs pos="100000">
                <a:schemeClr val="accent4">
                  <a:lumMod val="60000"/>
                  <a:lumOff val="40000"/>
                  <a:alpha val="22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1772816"/>
            <a:ext cx="7067128" cy="1143000"/>
          </a:xfrm>
        </p:spPr>
        <p:txBody>
          <a:bodyPr>
            <a:normAutofit fontScale="90000"/>
          </a:bodyPr>
          <a:lstStyle/>
          <a:p>
            <a:r>
              <a:rPr lang="de-DE" sz="4000" dirty="0" err="1" smtClean="0"/>
              <a:t>Intermodality</a:t>
            </a:r>
            <a:r>
              <a:rPr lang="de-DE" sz="4000" dirty="0" smtClean="0"/>
              <a:t> </a:t>
            </a:r>
            <a:r>
              <a:rPr lang="de-DE" sz="4000" dirty="0" err="1" smtClean="0"/>
              <a:t>and</a:t>
            </a:r>
            <a:r>
              <a:rPr lang="de-DE" sz="4000" dirty="0" smtClean="0"/>
              <a:t> </a:t>
            </a:r>
            <a:r>
              <a:rPr lang="de-DE" sz="4000" dirty="0" err="1" smtClean="0"/>
              <a:t>semantic</a:t>
            </a:r>
            <a:r>
              <a:rPr lang="de-DE" sz="4000" dirty="0" smtClean="0"/>
              <a:t> </a:t>
            </a:r>
            <a:r>
              <a:rPr lang="de-DE" sz="4000" dirty="0" err="1" smtClean="0"/>
              <a:t>frames</a:t>
            </a:r>
            <a:endParaRPr lang="de-DE" sz="3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-36512" y="0"/>
            <a:ext cx="9144000" cy="70294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30000"/>
                </a:schemeClr>
              </a:gs>
              <a:gs pos="50000">
                <a:schemeClr val="bg2">
                  <a:lumMod val="75000"/>
                  <a:alpha val="7000"/>
                </a:schemeClr>
              </a:gs>
              <a:gs pos="100000">
                <a:schemeClr val="accent4">
                  <a:lumMod val="60000"/>
                  <a:lumOff val="40000"/>
                  <a:alpha val="22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067128" cy="1143000"/>
          </a:xfrm>
        </p:spPr>
        <p:txBody>
          <a:bodyPr>
            <a:normAutofit/>
          </a:bodyPr>
          <a:lstStyle/>
          <a:p>
            <a:r>
              <a:rPr lang="de-DE" sz="4000" dirty="0" err="1" smtClean="0"/>
              <a:t>What</a:t>
            </a:r>
            <a:r>
              <a:rPr lang="de-DE" sz="4000" dirty="0" smtClean="0"/>
              <a:t> </a:t>
            </a:r>
            <a:r>
              <a:rPr lang="de-DE" sz="4000" dirty="0" err="1" smtClean="0"/>
              <a:t>are</a:t>
            </a:r>
            <a:r>
              <a:rPr lang="de-DE" sz="4000" dirty="0" smtClean="0"/>
              <a:t> </a:t>
            </a:r>
            <a:r>
              <a:rPr lang="de-DE" sz="4000" dirty="0" err="1" smtClean="0"/>
              <a:t>semantic</a:t>
            </a:r>
            <a:r>
              <a:rPr lang="de-DE" sz="4000" dirty="0" smtClean="0"/>
              <a:t> </a:t>
            </a:r>
            <a:r>
              <a:rPr lang="de-DE" sz="4000" dirty="0" err="1" smtClean="0"/>
              <a:t>frames</a:t>
            </a:r>
            <a:r>
              <a:rPr lang="de-DE" sz="4000" dirty="0" smtClean="0"/>
              <a:t>?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9592" y="1888233"/>
            <a:ext cx="7776864" cy="3989039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en-US" sz="2800" dirty="0" smtClean="0"/>
              <a:t>Background knowledge in texts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en-US" sz="2800" dirty="0" smtClean="0"/>
              <a:t>Two traditions: Artificial intelligence research and Frame semantics (</a:t>
            </a:r>
            <a:r>
              <a:rPr lang="en-US" sz="2800" dirty="0" err="1" smtClean="0"/>
              <a:t>Minsky</a:t>
            </a:r>
            <a:r>
              <a:rPr lang="en-US" sz="2800" dirty="0" smtClean="0"/>
              <a:t> 1975, </a:t>
            </a:r>
            <a:r>
              <a:rPr lang="en-US" sz="2800" dirty="0" err="1" smtClean="0"/>
              <a:t>Schank</a:t>
            </a:r>
            <a:r>
              <a:rPr lang="en-US" sz="2800" dirty="0" smtClean="0"/>
              <a:t>/Abelson 1977).</a:t>
            </a:r>
            <a:endParaRPr lang="en-US" sz="2800" dirty="0" smtClean="0">
              <a:solidFill>
                <a:srgbClr val="00B050"/>
              </a:solidFill>
            </a:endParaRP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en-US" sz="2800" dirty="0" smtClean="0">
                <a:solidFill>
                  <a:srgbClr val="0070C0"/>
                </a:solidFill>
              </a:rPr>
              <a:t>Linguistics</a:t>
            </a:r>
            <a:r>
              <a:rPr lang="en-US" sz="2800" dirty="0" smtClean="0"/>
              <a:t>: development of case grammar (Charles J. Fillmore; </a:t>
            </a:r>
            <a:r>
              <a:rPr lang="en-US" sz="2800" dirty="0" err="1" smtClean="0"/>
              <a:t>Ziem</a:t>
            </a:r>
            <a:r>
              <a:rPr lang="en-US" sz="2800" dirty="0" smtClean="0"/>
              <a:t> 2012)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en-US" sz="2800" dirty="0" smtClean="0"/>
              <a:t>Verb arguments have semantic roles (e.g. </a:t>
            </a:r>
            <a:r>
              <a:rPr lang="en-US" sz="2800" i="1" dirty="0" smtClean="0"/>
              <a:t>Agent</a:t>
            </a:r>
            <a:r>
              <a:rPr lang="en-US" sz="2800" dirty="0" smtClean="0"/>
              <a:t>, </a:t>
            </a:r>
            <a:r>
              <a:rPr lang="en-US" sz="2800" i="1" dirty="0" smtClean="0"/>
              <a:t>Object</a:t>
            </a:r>
            <a:r>
              <a:rPr lang="en-US" sz="2800" dirty="0" smtClean="0"/>
              <a:t>, </a:t>
            </a:r>
            <a:r>
              <a:rPr lang="en-US" sz="2800" i="1" dirty="0" smtClean="0"/>
              <a:t>Goal</a:t>
            </a:r>
            <a:r>
              <a:rPr lang="en-US" sz="2800" dirty="0" smtClean="0"/>
              <a:t>, </a:t>
            </a:r>
            <a:r>
              <a:rPr lang="en-US" sz="2800" i="1" dirty="0" smtClean="0"/>
              <a:t>Location</a:t>
            </a:r>
            <a:r>
              <a:rPr lang="en-US" sz="2800" dirty="0" smtClean="0"/>
              <a:t>, etc.)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en-US" sz="2800" dirty="0" smtClean="0">
                <a:solidFill>
                  <a:srgbClr val="0070C0"/>
                </a:solidFill>
              </a:rPr>
              <a:t>Computer linguistics</a:t>
            </a:r>
            <a:r>
              <a:rPr lang="en-US" sz="2800" dirty="0" smtClean="0"/>
              <a:t>: Knowledge representation: </a:t>
            </a:r>
            <a:r>
              <a:rPr lang="en-US" sz="2800" dirty="0" err="1" smtClean="0"/>
              <a:t>ontologies</a:t>
            </a:r>
            <a:r>
              <a:rPr lang="en-US" sz="2800" dirty="0" smtClean="0"/>
              <a:t>; </a:t>
            </a:r>
            <a:r>
              <a:rPr lang="en-US" sz="2800" dirty="0" err="1" smtClean="0"/>
              <a:t>FrameNet</a:t>
            </a:r>
            <a:r>
              <a:rPr lang="en-US" sz="2800" dirty="0" smtClean="0"/>
              <a:t>; Semantic Web (OWL)</a:t>
            </a:r>
            <a:endParaRPr lang="en-US" sz="2800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-36512" y="0"/>
            <a:ext cx="9144000" cy="70294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30000"/>
                </a:schemeClr>
              </a:gs>
              <a:gs pos="50000">
                <a:schemeClr val="bg2">
                  <a:lumMod val="75000"/>
                  <a:alpha val="7000"/>
                </a:schemeClr>
              </a:gs>
              <a:gs pos="100000">
                <a:schemeClr val="accent4">
                  <a:lumMod val="60000"/>
                  <a:lumOff val="40000"/>
                  <a:alpha val="22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067128" cy="1143000"/>
          </a:xfrm>
        </p:spPr>
        <p:txBody>
          <a:bodyPr>
            <a:normAutofit/>
          </a:bodyPr>
          <a:lstStyle/>
          <a:p>
            <a:r>
              <a:rPr lang="de-DE" sz="4000" dirty="0" err="1" smtClean="0"/>
              <a:t>Semantic</a:t>
            </a:r>
            <a:r>
              <a:rPr lang="de-DE" sz="4000" dirty="0" smtClean="0"/>
              <a:t> </a:t>
            </a:r>
            <a:r>
              <a:rPr lang="de-DE" sz="4000" dirty="0" err="1" smtClean="0"/>
              <a:t>frames</a:t>
            </a:r>
            <a:r>
              <a:rPr lang="de-DE" sz="4000" dirty="0" smtClean="0"/>
              <a:t> in film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9592" y="1888233"/>
            <a:ext cx="7776864" cy="3628999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en-US" sz="2800" dirty="0" smtClean="0"/>
              <a:t>All </a:t>
            </a:r>
            <a:r>
              <a:rPr lang="en-US" sz="2800" dirty="0" smtClean="0">
                <a:solidFill>
                  <a:srgbClr val="7030A0"/>
                </a:solidFill>
              </a:rPr>
              <a:t>semiotic </a:t>
            </a:r>
            <a:r>
              <a:rPr lang="en-US" sz="2800" dirty="0" err="1" smtClean="0">
                <a:solidFill>
                  <a:srgbClr val="7030A0"/>
                </a:solidFill>
              </a:rPr>
              <a:t>artefacts</a:t>
            </a:r>
            <a:r>
              <a:rPr lang="en-US" sz="2800" dirty="0" smtClean="0"/>
              <a:t> are structured by frames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en-US" sz="2800" dirty="0" smtClean="0"/>
              <a:t>Frames can be used to describe </a:t>
            </a:r>
            <a:r>
              <a:rPr lang="en-US" sz="2800" dirty="0" smtClean="0">
                <a:solidFill>
                  <a:srgbClr val="7030A0"/>
                </a:solidFill>
              </a:rPr>
              <a:t>background knowledge </a:t>
            </a:r>
            <a:r>
              <a:rPr lang="en-US" sz="2800" dirty="0" smtClean="0"/>
              <a:t>in a general format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en-US" sz="2800" dirty="0" smtClean="0">
                <a:solidFill>
                  <a:srgbClr val="7030A0"/>
                </a:solidFill>
              </a:rPr>
              <a:t>Intermodal relations</a:t>
            </a:r>
            <a:r>
              <a:rPr lang="en-US" sz="2800" dirty="0" smtClean="0"/>
              <a:t> can be established </a:t>
            </a:r>
            <a:r>
              <a:rPr lang="en-GB" sz="2800" dirty="0" smtClean="0"/>
              <a:t>through</a:t>
            </a:r>
            <a:r>
              <a:rPr lang="en-US" sz="2800" dirty="0" smtClean="0"/>
              <a:t> frames</a:t>
            </a:r>
            <a:endParaRPr lang="en-US" sz="2800" dirty="0" smtClean="0">
              <a:solidFill>
                <a:srgbClr val="00B050"/>
              </a:solidFill>
            </a:endParaRPr>
          </a:p>
          <a:p>
            <a:pPr>
              <a:spcBef>
                <a:spcPts val="600"/>
              </a:spcBef>
              <a:spcAft>
                <a:spcPts val="1800"/>
              </a:spcAft>
            </a:pPr>
            <a:endParaRPr lang="en-US" sz="2800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-36512" y="0"/>
            <a:ext cx="9144000" cy="70294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30000"/>
                </a:schemeClr>
              </a:gs>
              <a:gs pos="50000">
                <a:schemeClr val="bg2">
                  <a:lumMod val="75000"/>
                  <a:alpha val="7000"/>
                </a:schemeClr>
              </a:gs>
              <a:gs pos="100000">
                <a:schemeClr val="accent4">
                  <a:lumMod val="60000"/>
                  <a:lumOff val="40000"/>
                  <a:alpha val="22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067128" cy="1143000"/>
          </a:xfrm>
        </p:spPr>
        <p:txBody>
          <a:bodyPr>
            <a:normAutofit fontScale="90000"/>
          </a:bodyPr>
          <a:lstStyle/>
          <a:p>
            <a:r>
              <a:rPr lang="de-DE" sz="4000" dirty="0" err="1" smtClean="0"/>
              <a:t>Social</a:t>
            </a:r>
            <a:r>
              <a:rPr lang="de-DE" sz="4000" dirty="0" smtClean="0"/>
              <a:t> / </a:t>
            </a:r>
            <a:r>
              <a:rPr lang="de-DE" sz="4000" dirty="0" err="1" smtClean="0"/>
              <a:t>cultural</a:t>
            </a:r>
            <a:r>
              <a:rPr lang="de-DE" sz="4000" dirty="0" smtClean="0"/>
              <a:t> </a:t>
            </a:r>
            <a:r>
              <a:rPr lang="de-DE" sz="4000" dirty="0" err="1" smtClean="0"/>
              <a:t>change</a:t>
            </a:r>
            <a:r>
              <a:rPr lang="de-DE" sz="4000" dirty="0" smtClean="0"/>
              <a:t> </a:t>
            </a:r>
            <a:r>
              <a:rPr lang="de-DE" sz="4000" dirty="0" err="1" smtClean="0"/>
              <a:t>and</a:t>
            </a:r>
            <a:r>
              <a:rPr lang="de-DE" sz="4000" dirty="0" smtClean="0"/>
              <a:t> </a:t>
            </a:r>
            <a:r>
              <a:rPr lang="de-DE" sz="4000" dirty="0" err="1" smtClean="0"/>
              <a:t>textual</a:t>
            </a:r>
            <a:r>
              <a:rPr lang="de-DE" sz="4000" dirty="0" smtClean="0"/>
              <a:t> </a:t>
            </a:r>
            <a:r>
              <a:rPr lang="de-DE" sz="4000" dirty="0" err="1" smtClean="0"/>
              <a:t>depictions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9592" y="1888233"/>
            <a:ext cx="7776864" cy="3628999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en-US" sz="2800" dirty="0" smtClean="0"/>
              <a:t>Frames describe the </a:t>
            </a:r>
            <a:r>
              <a:rPr lang="en-US" sz="2800" dirty="0" err="1" smtClean="0">
                <a:solidFill>
                  <a:srgbClr val="7030A0"/>
                </a:solidFill>
              </a:rPr>
              <a:t>conceptualisation</a:t>
            </a:r>
            <a:r>
              <a:rPr lang="en-US" sz="2800" dirty="0" smtClean="0">
                <a:solidFill>
                  <a:srgbClr val="7030A0"/>
                </a:solidFill>
              </a:rPr>
              <a:t> of a domain</a:t>
            </a:r>
            <a:r>
              <a:rPr lang="en-US" sz="2800" dirty="0" smtClean="0"/>
              <a:t> of a society</a:t>
            </a:r>
            <a:endParaRPr lang="en-US" sz="2800" dirty="0" smtClean="0">
              <a:solidFill>
                <a:srgbClr val="00B050"/>
              </a:solidFill>
            </a:endParaRP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en-US" sz="2800" dirty="0" smtClean="0"/>
              <a:t>Changing understanding of cultural domains can be understood as </a:t>
            </a:r>
            <a:r>
              <a:rPr lang="en-US" sz="2800" dirty="0" smtClean="0">
                <a:solidFill>
                  <a:srgbClr val="7030A0"/>
                </a:solidFill>
              </a:rPr>
              <a:t>frame change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en-US" sz="2800" dirty="0" smtClean="0"/>
              <a:t>Frame theory can be applied in </a:t>
            </a:r>
            <a:r>
              <a:rPr lang="en-US" sz="2800" dirty="0" smtClean="0">
                <a:solidFill>
                  <a:srgbClr val="7030A0"/>
                </a:solidFill>
              </a:rPr>
              <a:t>film analysis</a:t>
            </a:r>
            <a:r>
              <a:rPr lang="en-US" sz="2800" dirty="0" smtClean="0"/>
              <a:t>: e.g. by comparing films from different times or cultures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en-US" sz="2800" dirty="0" smtClean="0"/>
              <a:t>In </a:t>
            </a:r>
            <a:r>
              <a:rPr lang="en-US" sz="2800" dirty="0" err="1" smtClean="0"/>
              <a:t>Gattaca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rgbClr val="7030A0"/>
                </a:solidFill>
              </a:rPr>
              <a:t>changing </a:t>
            </a:r>
            <a:r>
              <a:rPr lang="en-US" sz="2800" dirty="0" err="1" smtClean="0">
                <a:solidFill>
                  <a:srgbClr val="7030A0"/>
                </a:solidFill>
              </a:rPr>
              <a:t>conceptualisations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  <a:r>
              <a:rPr lang="en-US" sz="2800" dirty="0" smtClean="0"/>
              <a:t>are part of the subject matter of the film</a:t>
            </a:r>
          </a:p>
          <a:p>
            <a:pPr>
              <a:spcBef>
                <a:spcPts val="600"/>
              </a:spcBef>
              <a:spcAft>
                <a:spcPts val="1800"/>
              </a:spcAft>
              <a:buNone/>
            </a:pPr>
            <a:endParaRPr lang="en-US" sz="2800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-36512" y="0"/>
            <a:ext cx="9144000" cy="70294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30000"/>
                </a:schemeClr>
              </a:gs>
              <a:gs pos="50000">
                <a:schemeClr val="bg2">
                  <a:lumMod val="75000"/>
                  <a:alpha val="7000"/>
                </a:schemeClr>
              </a:gs>
              <a:gs pos="100000">
                <a:schemeClr val="accent4">
                  <a:lumMod val="60000"/>
                  <a:lumOff val="40000"/>
                  <a:alpha val="22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067128" cy="1143000"/>
          </a:xfrm>
        </p:spPr>
        <p:txBody>
          <a:bodyPr>
            <a:normAutofit/>
          </a:bodyPr>
          <a:lstStyle/>
          <a:p>
            <a:r>
              <a:rPr lang="de-DE" sz="4000" dirty="0" err="1" smtClean="0"/>
              <a:t>Example</a:t>
            </a:r>
            <a:r>
              <a:rPr lang="de-DE" sz="4000" dirty="0" smtClean="0"/>
              <a:t> 3</a:t>
            </a:r>
            <a:endParaRPr lang="de-DE" sz="31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9592" y="1888233"/>
            <a:ext cx="8064896" cy="4421087"/>
          </a:xfrm>
        </p:spPr>
        <p:txBody>
          <a:bodyPr>
            <a:normAutofit/>
          </a:bodyPr>
          <a:lstStyle/>
          <a:p>
            <a:pPr algn="ctr">
              <a:spcBef>
                <a:spcPts val="600"/>
              </a:spcBef>
              <a:spcAft>
                <a:spcPts val="1800"/>
              </a:spcAft>
              <a:buNone/>
            </a:pPr>
            <a:endParaRPr lang="en-US" sz="2800" dirty="0" smtClean="0"/>
          </a:p>
          <a:p>
            <a:pPr algn="ctr">
              <a:spcBef>
                <a:spcPts val="600"/>
              </a:spcBef>
              <a:spcAft>
                <a:spcPts val="1800"/>
              </a:spcAft>
              <a:buNone/>
            </a:pPr>
            <a:r>
              <a:rPr lang="en-US" i="1" dirty="0" err="1" smtClean="0">
                <a:solidFill>
                  <a:srgbClr val="C00000"/>
                </a:solidFill>
              </a:rPr>
              <a:t>Gattaca</a:t>
            </a:r>
            <a:r>
              <a:rPr lang="en-US" dirty="0" smtClean="0">
                <a:solidFill>
                  <a:srgbClr val="C00000"/>
                </a:solidFill>
              </a:rPr>
              <a:t> (1997, dir. Andrew </a:t>
            </a:r>
            <a:r>
              <a:rPr lang="en-US" dirty="0" err="1" smtClean="0">
                <a:solidFill>
                  <a:srgbClr val="C00000"/>
                </a:solidFill>
              </a:rPr>
              <a:t>Niccols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</a:p>
          <a:p>
            <a:pPr algn="ctr">
              <a:spcBef>
                <a:spcPts val="600"/>
              </a:spcBef>
              <a:spcAft>
                <a:spcPts val="1800"/>
              </a:spcAft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9:00 – 10:35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endParaRPr lang="en-US" sz="2800" dirty="0" smtClean="0"/>
          </a:p>
          <a:p>
            <a:pPr algn="ctr">
              <a:spcBef>
                <a:spcPts val="600"/>
              </a:spcBef>
              <a:spcAft>
                <a:spcPts val="1800"/>
              </a:spcAft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-36512" y="0"/>
            <a:ext cx="9144000" cy="70294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30000"/>
                </a:schemeClr>
              </a:gs>
              <a:gs pos="50000">
                <a:schemeClr val="bg2">
                  <a:lumMod val="75000"/>
                  <a:alpha val="7000"/>
                </a:schemeClr>
              </a:gs>
              <a:gs pos="100000">
                <a:schemeClr val="accent4">
                  <a:lumMod val="60000"/>
                  <a:lumOff val="40000"/>
                  <a:alpha val="22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067128" cy="1143000"/>
          </a:xfrm>
        </p:spPr>
        <p:txBody>
          <a:bodyPr>
            <a:normAutofit fontScale="90000"/>
          </a:bodyPr>
          <a:lstStyle/>
          <a:p>
            <a:r>
              <a:rPr lang="de-DE" sz="4000" dirty="0" smtClean="0"/>
              <a:t>Intermodal </a:t>
            </a:r>
            <a:r>
              <a:rPr lang="de-DE" sz="4000" dirty="0" err="1" smtClean="0"/>
              <a:t>differences</a:t>
            </a:r>
            <a:r>
              <a:rPr lang="de-DE" sz="4000" dirty="0" smtClean="0"/>
              <a:t> </a:t>
            </a:r>
            <a:r>
              <a:rPr lang="de-DE" sz="4000" dirty="0" err="1" smtClean="0"/>
              <a:t>between</a:t>
            </a:r>
            <a:r>
              <a:rPr lang="de-DE" sz="4000" dirty="0" smtClean="0"/>
              <a:t> </a:t>
            </a:r>
            <a:r>
              <a:rPr lang="de-DE" sz="4000" dirty="0" err="1" smtClean="0"/>
              <a:t>semantic</a:t>
            </a:r>
            <a:r>
              <a:rPr lang="de-DE" sz="4000" dirty="0" smtClean="0"/>
              <a:t> </a:t>
            </a:r>
            <a:r>
              <a:rPr lang="de-DE" sz="4000" dirty="0" err="1" smtClean="0"/>
              <a:t>frames</a:t>
            </a:r>
            <a:endParaRPr lang="de-DE" sz="4000" i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9592" y="1888233"/>
            <a:ext cx="7776864" cy="3917031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en-US" sz="2800" dirty="0" smtClean="0">
                <a:solidFill>
                  <a:srgbClr val="FF0000"/>
                </a:solidFill>
              </a:rPr>
              <a:t>Music &amp; images</a:t>
            </a:r>
            <a:r>
              <a:rPr lang="en-US" sz="2800" dirty="0" smtClean="0"/>
              <a:t> of the conception scene refer to the frame </a:t>
            </a:r>
            <a:r>
              <a:rPr lang="en-US" sz="2800" i="1" dirty="0" smtClean="0"/>
              <a:t>Conception &amp; Birth (1997)</a:t>
            </a:r>
            <a:r>
              <a:rPr lang="en-US" sz="2800" i="1" baseline="-25000" dirty="0" smtClean="0"/>
              <a:t>real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en-US" sz="2800" dirty="0" smtClean="0">
                <a:solidFill>
                  <a:srgbClr val="FF0000"/>
                </a:solidFill>
              </a:rPr>
              <a:t>Verbal language [narrative commentary]</a:t>
            </a:r>
            <a:r>
              <a:rPr lang="en-US" sz="2800" dirty="0" smtClean="0"/>
              <a:t> refers to the frame </a:t>
            </a:r>
            <a:r>
              <a:rPr lang="en-US" sz="2800" i="1" dirty="0" smtClean="0"/>
              <a:t>Conception &amp; Birth (not-too-distant future)</a:t>
            </a:r>
            <a:r>
              <a:rPr lang="en-US" sz="2800" i="1" baseline="-25000" dirty="0" smtClean="0"/>
              <a:t>real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en-US" sz="2800" dirty="0" smtClean="0">
                <a:solidFill>
                  <a:srgbClr val="7030A0"/>
                </a:solidFill>
              </a:rPr>
              <a:t>Intermodal irony</a:t>
            </a:r>
            <a:r>
              <a:rPr lang="en-US" sz="2800" dirty="0" smtClean="0"/>
              <a:t> or </a:t>
            </a:r>
            <a:r>
              <a:rPr lang="en-US" sz="2800" dirty="0" smtClean="0">
                <a:solidFill>
                  <a:srgbClr val="7030A0"/>
                </a:solidFill>
              </a:rPr>
              <a:t>Intermodal commentary</a:t>
            </a:r>
          </a:p>
          <a:p>
            <a:pPr lvl="1">
              <a:spcBef>
                <a:spcPts val="600"/>
              </a:spcBef>
              <a:spcAft>
                <a:spcPts val="1800"/>
              </a:spcAft>
              <a:buNone/>
            </a:pPr>
            <a:r>
              <a:rPr lang="en-US" sz="2400" dirty="0" smtClean="0">
                <a:latin typeface="Cambria Math"/>
                <a:ea typeface="Cambria Math"/>
              </a:rPr>
              <a:t>⇒ </a:t>
            </a:r>
            <a:r>
              <a:rPr lang="en-US" sz="2400" dirty="0" smtClean="0"/>
              <a:t>additional textual properties!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en-US" sz="2800" i="1" dirty="0" err="1" smtClean="0"/>
              <a:t>Gattaca</a:t>
            </a:r>
            <a:r>
              <a:rPr lang="en-US" sz="2800" dirty="0" smtClean="0"/>
              <a:t>, 10:35 – 10:58: images give examples for what is more generally described in the verbal commentary.</a:t>
            </a:r>
            <a:br>
              <a:rPr lang="en-US" sz="2800" dirty="0" smtClean="0"/>
            </a:br>
            <a:r>
              <a:rPr lang="en-US" sz="2800" dirty="0" smtClean="0">
                <a:latin typeface="Cambria Math"/>
                <a:ea typeface="Cambria Math"/>
              </a:rPr>
              <a:t>⇒ </a:t>
            </a:r>
            <a:r>
              <a:rPr lang="en-US" sz="2800" dirty="0" smtClean="0">
                <a:solidFill>
                  <a:srgbClr val="7030A0"/>
                </a:solidFill>
              </a:rPr>
              <a:t>Exemplification</a:t>
            </a:r>
            <a:endParaRPr lang="en-US" sz="2800" i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-36512" y="0"/>
            <a:ext cx="9144000" cy="70294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30000"/>
                </a:schemeClr>
              </a:gs>
              <a:gs pos="50000">
                <a:schemeClr val="bg2">
                  <a:lumMod val="75000"/>
                  <a:alpha val="7000"/>
                </a:schemeClr>
              </a:gs>
              <a:gs pos="100000">
                <a:schemeClr val="accent4">
                  <a:lumMod val="60000"/>
                  <a:lumOff val="40000"/>
                  <a:alpha val="22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067128" cy="1143000"/>
          </a:xfrm>
        </p:spPr>
        <p:txBody>
          <a:bodyPr>
            <a:normAutofit fontScale="90000"/>
          </a:bodyPr>
          <a:lstStyle/>
          <a:p>
            <a:r>
              <a:rPr lang="de-DE" sz="4000" dirty="0" smtClean="0"/>
              <a:t>Frame </a:t>
            </a:r>
            <a:r>
              <a:rPr lang="de-DE" sz="4000" i="1" dirty="0" err="1" smtClean="0"/>
              <a:t>Conception</a:t>
            </a:r>
            <a:r>
              <a:rPr lang="de-DE" sz="4000" i="1" dirty="0" smtClean="0"/>
              <a:t> &amp; </a:t>
            </a:r>
            <a:r>
              <a:rPr lang="de-DE" sz="4000" i="1" dirty="0" err="1" smtClean="0"/>
              <a:t>Birth</a:t>
            </a:r>
            <a:r>
              <a:rPr lang="de-DE" sz="4000" i="1" dirty="0" smtClean="0"/>
              <a:t/>
            </a:r>
            <a:br>
              <a:rPr lang="de-DE" sz="4000" i="1" dirty="0" smtClean="0"/>
            </a:br>
            <a:r>
              <a:rPr lang="de-DE" sz="3100" i="1" dirty="0" smtClean="0"/>
              <a:t>(1997)</a:t>
            </a:r>
            <a:r>
              <a:rPr lang="de-DE" sz="3100" i="1" baseline="-25000" dirty="0" smtClean="0">
                <a:solidFill>
                  <a:srgbClr val="00B050"/>
                </a:solidFill>
              </a:rPr>
              <a:t>real</a:t>
            </a:r>
            <a:endParaRPr lang="de-DE" sz="3100" i="1" baseline="-25000" dirty="0">
              <a:solidFill>
                <a:srgbClr val="00B05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9592" y="1888233"/>
            <a:ext cx="7776864" cy="4349079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en-US" sz="2800" i="1" dirty="0" smtClean="0">
                <a:solidFill>
                  <a:srgbClr val="FF0000"/>
                </a:solidFill>
              </a:rPr>
              <a:t>Actors</a:t>
            </a:r>
            <a:r>
              <a:rPr lang="en-US" sz="2800" i="1" dirty="0" smtClean="0"/>
              <a:t>:</a:t>
            </a:r>
            <a:r>
              <a:rPr lang="en-US" sz="2800" dirty="0" smtClean="0"/>
              <a:t> mother, father, child, doctor, …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en-US" sz="2800" i="1" dirty="0" smtClean="0">
                <a:solidFill>
                  <a:srgbClr val="FF0000"/>
                </a:solidFill>
              </a:rPr>
              <a:t>Events</a:t>
            </a:r>
            <a:r>
              <a:rPr lang="en-US" sz="2800" i="1" dirty="0" smtClean="0"/>
              <a:t>:</a:t>
            </a:r>
            <a:r>
              <a:rPr lang="en-US" sz="2800" dirty="0" smtClean="0"/>
              <a:t> love-making, conception, pregnancy, birth, health checks for the baby, …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en-US" sz="2800" i="1" dirty="0" smtClean="0">
                <a:solidFill>
                  <a:srgbClr val="FF0000"/>
                </a:solidFill>
              </a:rPr>
              <a:t>Script</a:t>
            </a:r>
            <a:r>
              <a:rPr lang="en-US" sz="2800" dirty="0" smtClean="0"/>
              <a:t>: &lt;love-making </a:t>
            </a:r>
            <a:r>
              <a:rPr lang="en-US" sz="2800" dirty="0" smtClean="0">
                <a:latin typeface="Cambria Math"/>
                <a:ea typeface="Cambria Math"/>
              </a:rPr>
              <a:t>⇒</a:t>
            </a:r>
            <a:r>
              <a:rPr lang="en-US" sz="2800" dirty="0" smtClean="0"/>
              <a:t> conception </a:t>
            </a:r>
            <a:r>
              <a:rPr lang="en-US" sz="2800" dirty="0" smtClean="0">
                <a:latin typeface="Cambria Math"/>
                <a:ea typeface="Cambria Math"/>
              </a:rPr>
              <a:t>⇒</a:t>
            </a:r>
            <a:r>
              <a:rPr lang="en-US" sz="2800" dirty="0" smtClean="0"/>
              <a:t> pregnancy </a:t>
            </a:r>
            <a:r>
              <a:rPr lang="en-US" sz="2800" dirty="0" smtClean="0">
                <a:latin typeface="Cambria Math"/>
                <a:ea typeface="Cambria Math"/>
              </a:rPr>
              <a:t>⇒</a:t>
            </a:r>
            <a:r>
              <a:rPr lang="en-US" sz="2800" dirty="0" smtClean="0"/>
              <a:t>  birth </a:t>
            </a:r>
            <a:r>
              <a:rPr lang="en-US" sz="2800" dirty="0" smtClean="0">
                <a:latin typeface="Cambria Math"/>
                <a:ea typeface="Cambria Math"/>
              </a:rPr>
              <a:t>⇒</a:t>
            </a:r>
            <a:r>
              <a:rPr lang="en-US" sz="2800" dirty="0" smtClean="0"/>
              <a:t> health checks&gt;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en-US" sz="2800" i="1" dirty="0" smtClean="0">
                <a:solidFill>
                  <a:srgbClr val="FF0000"/>
                </a:solidFill>
              </a:rPr>
              <a:t>Locations</a:t>
            </a:r>
            <a:r>
              <a:rPr lang="en-US" sz="2800" i="1" dirty="0" smtClean="0"/>
              <a:t>:</a:t>
            </a:r>
            <a:r>
              <a:rPr lang="en-US" sz="2800" dirty="0" smtClean="0"/>
              <a:t> private home, hospital, …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en-US" sz="2800" i="1" dirty="0" err="1" smtClean="0">
                <a:solidFill>
                  <a:srgbClr val="FF0000"/>
                </a:solidFill>
              </a:rPr>
              <a:t>Artefacts</a:t>
            </a:r>
            <a:r>
              <a:rPr lang="en-US" sz="2800" i="1" dirty="0" smtClean="0"/>
              <a:t>:</a:t>
            </a:r>
            <a:r>
              <a:rPr lang="en-US" sz="2800" dirty="0" smtClean="0"/>
              <a:t> hospital bed, …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en-US" sz="2800" i="1" dirty="0" smtClean="0">
                <a:solidFill>
                  <a:srgbClr val="FF0000"/>
                </a:solidFill>
              </a:rPr>
              <a:t>Terms &amp; idioms</a:t>
            </a:r>
            <a:r>
              <a:rPr lang="en-US" sz="2800" i="1" dirty="0" smtClean="0"/>
              <a:t>:</a:t>
            </a:r>
            <a:r>
              <a:rPr lang="en-US" sz="2800" dirty="0" smtClean="0"/>
              <a:t> “intelligence quotient”, “A child conceived in love has a greater chance of happiness”, …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endParaRPr lang="en-US" sz="2800" dirty="0" smtClean="0"/>
          </a:p>
          <a:p>
            <a:pPr>
              <a:spcBef>
                <a:spcPts val="600"/>
              </a:spcBef>
              <a:spcAft>
                <a:spcPts val="1800"/>
              </a:spcAft>
            </a:pPr>
            <a:endParaRPr lang="en-US" sz="2800" dirty="0" smtClean="0"/>
          </a:p>
          <a:p>
            <a:pPr>
              <a:spcBef>
                <a:spcPts val="600"/>
              </a:spcBef>
              <a:spcAft>
                <a:spcPts val="1800"/>
              </a:spcAft>
            </a:pPr>
            <a:endParaRPr lang="en-US" sz="2800" dirty="0" smtClean="0">
              <a:solidFill>
                <a:srgbClr val="00B050"/>
              </a:solidFill>
            </a:endParaRPr>
          </a:p>
          <a:p>
            <a:pPr>
              <a:spcBef>
                <a:spcPts val="600"/>
              </a:spcBef>
              <a:spcAft>
                <a:spcPts val="1800"/>
              </a:spcAft>
              <a:buNone/>
            </a:pPr>
            <a:endParaRPr lang="en-US" sz="2800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-36512" y="0"/>
            <a:ext cx="9144000" cy="70294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30000"/>
                </a:schemeClr>
              </a:gs>
              <a:gs pos="50000">
                <a:schemeClr val="bg2">
                  <a:lumMod val="75000"/>
                  <a:alpha val="7000"/>
                </a:schemeClr>
              </a:gs>
              <a:gs pos="100000">
                <a:schemeClr val="accent4">
                  <a:lumMod val="60000"/>
                  <a:lumOff val="40000"/>
                  <a:alpha val="22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200800" cy="1143000"/>
          </a:xfrm>
        </p:spPr>
        <p:txBody>
          <a:bodyPr>
            <a:normAutofit fontScale="90000"/>
          </a:bodyPr>
          <a:lstStyle/>
          <a:p>
            <a:r>
              <a:rPr lang="de-DE" sz="4000" dirty="0" smtClean="0"/>
              <a:t>Frame </a:t>
            </a:r>
            <a:r>
              <a:rPr lang="de-DE" sz="4000" i="1" dirty="0" err="1" smtClean="0"/>
              <a:t>Conception</a:t>
            </a:r>
            <a:r>
              <a:rPr lang="de-DE" sz="4000" i="1" dirty="0" smtClean="0"/>
              <a:t> &amp; </a:t>
            </a:r>
            <a:r>
              <a:rPr lang="de-DE" sz="4000" i="1" dirty="0" err="1" smtClean="0"/>
              <a:t>Birth</a:t>
            </a:r>
            <a:r>
              <a:rPr lang="de-DE" sz="4000" i="1" dirty="0" smtClean="0"/>
              <a:t/>
            </a:r>
            <a:br>
              <a:rPr lang="de-DE" sz="4000" i="1" dirty="0" smtClean="0"/>
            </a:br>
            <a:r>
              <a:rPr lang="de-DE" sz="3100" i="1" dirty="0" smtClean="0"/>
              <a:t>(</a:t>
            </a:r>
            <a:r>
              <a:rPr lang="de-DE" sz="3100" i="1" dirty="0" err="1" smtClean="0"/>
              <a:t>future</a:t>
            </a:r>
            <a:r>
              <a:rPr lang="de-DE" sz="3100" i="1" dirty="0" smtClean="0"/>
              <a:t> </a:t>
            </a:r>
            <a:r>
              <a:rPr lang="de-DE" sz="3100" i="1" dirty="0" err="1" smtClean="0"/>
              <a:t>that</a:t>
            </a:r>
            <a:r>
              <a:rPr lang="de-DE" sz="3100" i="1" dirty="0" smtClean="0"/>
              <a:t> </a:t>
            </a:r>
            <a:r>
              <a:rPr lang="de-DE" sz="3100" i="1" dirty="0" err="1" smtClean="0"/>
              <a:t>is</a:t>
            </a:r>
            <a:r>
              <a:rPr lang="de-DE" sz="3100" i="1" dirty="0" smtClean="0"/>
              <a:t> </a:t>
            </a:r>
            <a:r>
              <a:rPr lang="en-US" sz="3200" dirty="0" smtClean="0"/>
              <a:t>“</a:t>
            </a:r>
            <a:r>
              <a:rPr lang="de-DE" sz="3100" i="1" dirty="0" smtClean="0"/>
              <a:t>not </a:t>
            </a:r>
            <a:r>
              <a:rPr lang="de-DE" sz="3100" i="1" dirty="0" err="1" smtClean="0"/>
              <a:t>too</a:t>
            </a:r>
            <a:r>
              <a:rPr lang="de-DE" sz="3100" i="1" dirty="0" smtClean="0"/>
              <a:t> </a:t>
            </a:r>
            <a:r>
              <a:rPr lang="de-DE" sz="3100" i="1" dirty="0" err="1" smtClean="0"/>
              <a:t>distant</a:t>
            </a:r>
            <a:r>
              <a:rPr lang="en-US" sz="3200" dirty="0" smtClean="0"/>
              <a:t>”</a:t>
            </a:r>
            <a:r>
              <a:rPr lang="de-DE" sz="3100" i="1" dirty="0" smtClean="0"/>
              <a:t> </a:t>
            </a:r>
            <a:r>
              <a:rPr lang="de-DE" sz="3100" i="1" dirty="0" err="1" smtClean="0"/>
              <a:t>from</a:t>
            </a:r>
            <a:r>
              <a:rPr lang="de-DE" sz="3100" i="1" dirty="0" smtClean="0"/>
              <a:t> 1997)</a:t>
            </a:r>
            <a:r>
              <a:rPr lang="de-DE" sz="3100" i="1" baseline="-25000" dirty="0" err="1" smtClean="0">
                <a:solidFill>
                  <a:srgbClr val="00B050"/>
                </a:solidFill>
              </a:rPr>
              <a:t>fictional</a:t>
            </a:r>
            <a:endParaRPr lang="de-DE" sz="3100" i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9592" y="1888233"/>
            <a:ext cx="7992888" cy="4637111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en-US" sz="2800" i="1" dirty="0" smtClean="0">
                <a:solidFill>
                  <a:srgbClr val="FF0000"/>
                </a:solidFill>
              </a:rPr>
              <a:t>Actors</a:t>
            </a:r>
            <a:r>
              <a:rPr lang="en-US" sz="2800" i="1" dirty="0" smtClean="0"/>
              <a:t>:</a:t>
            </a:r>
            <a:r>
              <a:rPr lang="en-US" sz="2800" dirty="0" smtClean="0"/>
              <a:t> mother, father, child, </a:t>
            </a:r>
            <a:r>
              <a:rPr lang="en-US" sz="2800" dirty="0" smtClean="0">
                <a:solidFill>
                  <a:srgbClr val="0070C0"/>
                </a:solidFill>
              </a:rPr>
              <a:t>geneticist</a:t>
            </a:r>
            <a:r>
              <a:rPr lang="en-US" sz="2800" dirty="0" smtClean="0"/>
              <a:t>, doctor, …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en-US" sz="2800" i="1" dirty="0" smtClean="0">
                <a:solidFill>
                  <a:srgbClr val="FF0000"/>
                </a:solidFill>
              </a:rPr>
              <a:t>Events</a:t>
            </a:r>
            <a:r>
              <a:rPr lang="en-US" sz="2800" i="1" dirty="0" smtClean="0"/>
              <a:t>: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70C0"/>
                </a:solidFill>
              </a:rPr>
              <a:t>in-vitro </a:t>
            </a:r>
            <a:r>
              <a:rPr lang="en-US" sz="2800" dirty="0" err="1" smtClean="0">
                <a:solidFill>
                  <a:srgbClr val="0070C0"/>
                </a:solidFill>
              </a:rPr>
              <a:t>fertilisation</a:t>
            </a:r>
            <a:r>
              <a:rPr lang="en-US" sz="2800" dirty="0" smtClean="0">
                <a:solidFill>
                  <a:srgbClr val="0070C0"/>
                </a:solidFill>
              </a:rPr>
              <a:t>, testing of embryos, selection of suitable embryo (in consultation with the parents), </a:t>
            </a:r>
            <a:r>
              <a:rPr lang="en-US" sz="2800" dirty="0" smtClean="0"/>
              <a:t>conception, pregnancy, birth, genetic test, …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en-US" sz="2800" i="1" dirty="0" smtClean="0">
                <a:solidFill>
                  <a:srgbClr val="FF0000"/>
                </a:solidFill>
              </a:rPr>
              <a:t>Locations</a:t>
            </a:r>
            <a:r>
              <a:rPr lang="en-US" sz="2800" i="1" dirty="0" smtClean="0"/>
              <a:t>:</a:t>
            </a:r>
            <a:r>
              <a:rPr lang="en-US" sz="2800" dirty="0" smtClean="0"/>
              <a:t> private home, </a:t>
            </a:r>
            <a:r>
              <a:rPr lang="en-US" sz="2800" dirty="0" smtClean="0">
                <a:solidFill>
                  <a:srgbClr val="0070C0"/>
                </a:solidFill>
              </a:rPr>
              <a:t>geneticist’s practice</a:t>
            </a:r>
            <a:r>
              <a:rPr lang="en-US" sz="2800" dirty="0" smtClean="0"/>
              <a:t>, hospital, …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en-US" sz="2800" i="1" dirty="0" err="1" smtClean="0">
                <a:solidFill>
                  <a:srgbClr val="FF0000"/>
                </a:solidFill>
              </a:rPr>
              <a:t>Artefacts</a:t>
            </a:r>
            <a:r>
              <a:rPr lang="en-US" sz="2800" i="1" dirty="0" smtClean="0"/>
              <a:t>:</a:t>
            </a:r>
            <a:r>
              <a:rPr lang="en-US" sz="2800" dirty="0" smtClean="0"/>
              <a:t> hospital bed, </a:t>
            </a:r>
            <a:r>
              <a:rPr lang="en-US" sz="2800" dirty="0" smtClean="0">
                <a:solidFill>
                  <a:srgbClr val="0070C0"/>
                </a:solidFill>
              </a:rPr>
              <a:t>automated blood tests, genetic test set</a:t>
            </a:r>
            <a:r>
              <a:rPr lang="en-US" sz="2800" dirty="0" smtClean="0"/>
              <a:t>, …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en-US" sz="2800" i="1" dirty="0" smtClean="0">
                <a:solidFill>
                  <a:srgbClr val="FF0000"/>
                </a:solidFill>
              </a:rPr>
              <a:t>Terms &amp; idioms</a:t>
            </a:r>
            <a:r>
              <a:rPr lang="en-US" sz="2800" i="1" dirty="0" smtClean="0"/>
              <a:t>: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70C0"/>
                </a:solidFill>
              </a:rPr>
              <a:t>“God’s child”</a:t>
            </a:r>
            <a:r>
              <a:rPr lang="en-US" sz="2800" dirty="0" smtClean="0"/>
              <a:t>,</a:t>
            </a:r>
            <a:r>
              <a:rPr lang="en-US" sz="2800" dirty="0" smtClean="0">
                <a:solidFill>
                  <a:srgbClr val="0070C0"/>
                </a:solidFill>
              </a:rPr>
              <a:t> “faith birth”</a:t>
            </a:r>
            <a:r>
              <a:rPr lang="en-US" sz="2800" dirty="0" smtClean="0"/>
              <a:t>,</a:t>
            </a:r>
            <a:r>
              <a:rPr lang="en-US" sz="2800" dirty="0" smtClean="0">
                <a:solidFill>
                  <a:srgbClr val="0070C0"/>
                </a:solidFill>
              </a:rPr>
              <a:t> “genetic quotient”</a:t>
            </a:r>
            <a:r>
              <a:rPr lang="en-US" sz="2800" dirty="0" smtClean="0"/>
              <a:t>,</a:t>
            </a:r>
            <a:r>
              <a:rPr lang="en-US" sz="2800" dirty="0" smtClean="0">
                <a:solidFill>
                  <a:srgbClr val="0070C0"/>
                </a:solidFill>
              </a:rPr>
              <a:t> “borrowed ladder”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rgbClr val="0070C0"/>
                </a:solidFill>
              </a:rPr>
              <a:t>”</a:t>
            </a:r>
            <a:r>
              <a:rPr lang="en-US" sz="2800" dirty="0" err="1" smtClean="0">
                <a:solidFill>
                  <a:srgbClr val="0070C0"/>
                </a:solidFill>
              </a:rPr>
              <a:t>genoism</a:t>
            </a:r>
            <a:r>
              <a:rPr lang="en-US" sz="2800" dirty="0" smtClean="0">
                <a:solidFill>
                  <a:srgbClr val="0070C0"/>
                </a:solidFill>
              </a:rPr>
              <a:t>”</a:t>
            </a:r>
            <a:r>
              <a:rPr lang="en-US" sz="2800" dirty="0" smtClean="0"/>
              <a:t>,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smtClean="0"/>
              <a:t>…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en-US" sz="2800" i="1" dirty="0" smtClean="0">
                <a:solidFill>
                  <a:srgbClr val="FF0000"/>
                </a:solidFill>
              </a:rPr>
              <a:t>Social norms</a:t>
            </a:r>
            <a:r>
              <a:rPr lang="en-US" sz="2800" i="1" dirty="0" smtClean="0"/>
              <a:t>: Discrimination is forbidden by law, but common (“No one takes the law seriously”)</a:t>
            </a:r>
            <a:endParaRPr lang="en-US" sz="2800" dirty="0" smtClean="0"/>
          </a:p>
          <a:p>
            <a:pPr>
              <a:spcBef>
                <a:spcPts val="600"/>
              </a:spcBef>
              <a:spcAft>
                <a:spcPts val="1800"/>
              </a:spcAft>
            </a:pPr>
            <a:endParaRPr lang="en-US" sz="2800" dirty="0" smtClean="0">
              <a:solidFill>
                <a:srgbClr val="0070C0"/>
              </a:solidFill>
            </a:endParaRPr>
          </a:p>
          <a:p>
            <a:pPr>
              <a:spcBef>
                <a:spcPts val="600"/>
              </a:spcBef>
              <a:spcAft>
                <a:spcPts val="1800"/>
              </a:spcAft>
            </a:pPr>
            <a:endParaRPr lang="en-US" sz="2800" dirty="0" smtClean="0"/>
          </a:p>
          <a:p>
            <a:pPr>
              <a:spcBef>
                <a:spcPts val="600"/>
              </a:spcBef>
              <a:spcAft>
                <a:spcPts val="1800"/>
              </a:spcAft>
            </a:pPr>
            <a:endParaRPr lang="en-US" sz="2800" dirty="0" smtClean="0"/>
          </a:p>
          <a:p>
            <a:pPr>
              <a:spcBef>
                <a:spcPts val="600"/>
              </a:spcBef>
              <a:spcAft>
                <a:spcPts val="1800"/>
              </a:spcAft>
            </a:pPr>
            <a:endParaRPr lang="en-US" sz="2800" dirty="0" smtClean="0">
              <a:solidFill>
                <a:srgbClr val="00B050"/>
              </a:solidFill>
            </a:endParaRPr>
          </a:p>
          <a:p>
            <a:pPr>
              <a:spcBef>
                <a:spcPts val="600"/>
              </a:spcBef>
              <a:spcAft>
                <a:spcPts val="1800"/>
              </a:spcAft>
              <a:buNone/>
            </a:pPr>
            <a:endParaRPr lang="en-US" sz="2800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-36512" y="0"/>
            <a:ext cx="9144000" cy="70294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30000"/>
                </a:schemeClr>
              </a:gs>
              <a:gs pos="50000">
                <a:schemeClr val="bg2">
                  <a:lumMod val="75000"/>
                  <a:alpha val="7000"/>
                </a:schemeClr>
              </a:gs>
              <a:gs pos="100000">
                <a:schemeClr val="accent4">
                  <a:lumMod val="60000"/>
                  <a:lumOff val="40000"/>
                  <a:alpha val="22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067128" cy="1143000"/>
          </a:xfrm>
        </p:spPr>
        <p:txBody>
          <a:bodyPr>
            <a:normAutofit/>
          </a:bodyPr>
          <a:lstStyle/>
          <a:p>
            <a:r>
              <a:rPr lang="de-DE" sz="4000" dirty="0" smtClean="0"/>
              <a:t>Frame </a:t>
            </a:r>
            <a:r>
              <a:rPr lang="de-DE" sz="4000" dirty="0" err="1" smtClean="0"/>
              <a:t>networks</a:t>
            </a:r>
            <a:endParaRPr lang="de-DE" sz="31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9592" y="1888233"/>
            <a:ext cx="8064896" cy="4349079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en-US" sz="2800" dirty="0" smtClean="0"/>
              <a:t>Frames are connected: e.g. the frame </a:t>
            </a:r>
            <a:r>
              <a:rPr lang="en-US" sz="2800" i="1" dirty="0" smtClean="0"/>
              <a:t>Conception &amp; Birth</a:t>
            </a:r>
            <a:r>
              <a:rPr lang="en-US" sz="2800" dirty="0" smtClean="0"/>
              <a:t> would be linked through the frame element </a:t>
            </a:r>
            <a:r>
              <a:rPr lang="en-US" sz="2800" i="1" dirty="0" smtClean="0"/>
              <a:t>Caesarean section</a:t>
            </a:r>
            <a:r>
              <a:rPr lang="en-US" sz="2800" dirty="0" smtClean="0"/>
              <a:t> with the frame </a:t>
            </a:r>
            <a:r>
              <a:rPr lang="en-US" sz="2800" i="1" dirty="0" smtClean="0"/>
              <a:t>Operation</a:t>
            </a:r>
            <a:r>
              <a:rPr lang="en-US" sz="2800" dirty="0" smtClean="0"/>
              <a:t> (</a:t>
            </a:r>
            <a:r>
              <a:rPr lang="en-US" sz="2800" dirty="0" err="1" smtClean="0"/>
              <a:t>hyperonym</a:t>
            </a:r>
            <a:r>
              <a:rPr lang="en-US" sz="2800" dirty="0" smtClean="0"/>
              <a:t>)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en-US" sz="2800" dirty="0" smtClean="0"/>
              <a:t>Links are possible via elements (e.g. </a:t>
            </a:r>
            <a:r>
              <a:rPr lang="en-US" sz="2800" i="1" dirty="0" smtClean="0"/>
              <a:t>actors</a:t>
            </a:r>
            <a:r>
              <a:rPr lang="en-US" sz="2800" dirty="0" smtClean="0"/>
              <a:t>, </a:t>
            </a:r>
            <a:r>
              <a:rPr lang="en-US" sz="2800" i="1" dirty="0" smtClean="0"/>
              <a:t>events</a:t>
            </a:r>
            <a:r>
              <a:rPr lang="en-US" sz="2800" dirty="0" smtClean="0"/>
              <a:t> …)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en-US" sz="2800" i="1" dirty="0" smtClean="0">
                <a:solidFill>
                  <a:srgbClr val="00B050"/>
                </a:solidFill>
              </a:rPr>
              <a:t>Connected frames</a:t>
            </a:r>
            <a:r>
              <a:rPr lang="en-US" sz="2800" dirty="0" smtClean="0"/>
              <a:t> (1997): connected frames are </a:t>
            </a:r>
            <a:r>
              <a:rPr lang="de-DE" sz="2800" i="1" dirty="0" smtClean="0"/>
              <a:t>Love</a:t>
            </a:r>
            <a:r>
              <a:rPr lang="de-DE" sz="2800" dirty="0" smtClean="0"/>
              <a:t>, </a:t>
            </a:r>
            <a:r>
              <a:rPr lang="de-DE" sz="2800" i="1" dirty="0" smtClean="0"/>
              <a:t>Emotion</a:t>
            </a:r>
            <a:r>
              <a:rPr lang="de-DE" sz="2800" dirty="0" smtClean="0"/>
              <a:t>, </a:t>
            </a:r>
            <a:r>
              <a:rPr lang="de-DE" sz="2800" i="1" dirty="0" smtClean="0"/>
              <a:t>Family</a:t>
            </a:r>
            <a:r>
              <a:rPr lang="de-DE" sz="2800" dirty="0" smtClean="0"/>
              <a:t>, </a:t>
            </a:r>
            <a:r>
              <a:rPr lang="de-DE" sz="2800" i="1" dirty="0" smtClean="0"/>
              <a:t>Religion</a:t>
            </a:r>
            <a:r>
              <a:rPr lang="de-DE" sz="2800" dirty="0" smtClean="0"/>
              <a:t>, </a:t>
            </a:r>
            <a:r>
              <a:rPr lang="de-DE" sz="2800" i="1" dirty="0" smtClean="0"/>
              <a:t>Life</a:t>
            </a:r>
            <a:r>
              <a:rPr lang="de-DE" sz="2800" dirty="0" smtClean="0"/>
              <a:t>, …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i="1" dirty="0" smtClean="0">
                <a:solidFill>
                  <a:srgbClr val="00B050"/>
                </a:solidFill>
              </a:rPr>
              <a:t>Connected frames</a:t>
            </a:r>
            <a:r>
              <a:rPr lang="en-US" sz="2800" dirty="0" smtClean="0"/>
              <a:t> (a future not too distant from 1997):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de-DE" sz="2400" i="1" dirty="0" err="1" smtClean="0"/>
              <a:t>Genetic</a:t>
            </a:r>
            <a:r>
              <a:rPr lang="de-DE" sz="2400" i="1" dirty="0" smtClean="0"/>
              <a:t> Engineering</a:t>
            </a:r>
            <a:r>
              <a:rPr lang="de-DE" sz="2400" dirty="0" smtClean="0"/>
              <a:t> (</a:t>
            </a:r>
            <a:r>
              <a:rPr lang="de-DE" sz="2400" dirty="0" err="1" smtClean="0"/>
              <a:t>contains</a:t>
            </a:r>
            <a:r>
              <a:rPr lang="de-DE" sz="2400" dirty="0" smtClean="0"/>
              <a:t> </a:t>
            </a:r>
            <a:r>
              <a:rPr lang="de-DE" sz="2400" dirty="0" err="1" smtClean="0"/>
              <a:t>methods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i="1" dirty="0" err="1" smtClean="0"/>
              <a:t>Birth</a:t>
            </a:r>
            <a:r>
              <a:rPr lang="de-DE" sz="2400" i="1" dirty="0" smtClean="0"/>
              <a:t> &amp; </a:t>
            </a:r>
            <a:r>
              <a:rPr lang="de-DE" sz="2400" i="1" dirty="0" err="1" smtClean="0"/>
              <a:t>Conception</a:t>
            </a:r>
            <a:r>
              <a:rPr lang="de-DE" sz="2400" dirty="0" smtClean="0"/>
              <a:t>)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de-DE" sz="2400" i="1" dirty="0" smtClean="0"/>
              <a:t>Science</a:t>
            </a:r>
            <a:r>
              <a:rPr lang="de-DE" sz="2400" dirty="0" smtClean="0"/>
              <a:t> (</a:t>
            </a:r>
            <a:r>
              <a:rPr lang="de-DE" sz="2400" dirty="0" err="1" smtClean="0"/>
              <a:t>contains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social</a:t>
            </a:r>
            <a:r>
              <a:rPr lang="de-DE" sz="2400" dirty="0" smtClean="0"/>
              <a:t> </a:t>
            </a:r>
            <a:r>
              <a:rPr lang="de-DE" sz="2400" dirty="0" err="1" smtClean="0"/>
              <a:t>domain</a:t>
            </a:r>
            <a:r>
              <a:rPr lang="de-DE" sz="2400" dirty="0" smtClean="0"/>
              <a:t> </a:t>
            </a:r>
            <a:r>
              <a:rPr lang="de-DE" sz="2400" dirty="0" err="1" smtClean="0"/>
              <a:t>structuring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frame</a:t>
            </a:r>
            <a:r>
              <a:rPr lang="de-DE" sz="2400" dirty="0" smtClean="0"/>
              <a:t>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de-DE" sz="2400" i="1" dirty="0" err="1" smtClean="0"/>
              <a:t>Eugenics</a:t>
            </a:r>
            <a:r>
              <a:rPr lang="de-DE" sz="2400" dirty="0" smtClean="0"/>
              <a:t> (</a:t>
            </a:r>
            <a:r>
              <a:rPr lang="de-DE" sz="2400" dirty="0" err="1" smtClean="0"/>
              <a:t>describing</a:t>
            </a:r>
            <a:r>
              <a:rPr lang="de-DE" sz="2400" dirty="0" smtClean="0"/>
              <a:t> </a:t>
            </a:r>
            <a:r>
              <a:rPr lang="de-DE" sz="2400" dirty="0" err="1" smtClean="0"/>
              <a:t>cultural</a:t>
            </a:r>
            <a:r>
              <a:rPr lang="de-DE" sz="2400" dirty="0" smtClean="0"/>
              <a:t> </a:t>
            </a:r>
            <a:r>
              <a:rPr lang="de-DE" sz="2400" dirty="0" err="1" smtClean="0"/>
              <a:t>practices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goals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frame</a:t>
            </a:r>
            <a:r>
              <a:rPr lang="de-DE" sz="2400" dirty="0" smtClean="0"/>
              <a:t>)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endParaRPr lang="en-US" sz="2800" dirty="0" smtClean="0">
              <a:solidFill>
                <a:srgbClr val="00B050"/>
              </a:solidFill>
            </a:endParaRPr>
          </a:p>
          <a:p>
            <a:pPr>
              <a:spcBef>
                <a:spcPts val="600"/>
              </a:spcBef>
              <a:spcAft>
                <a:spcPts val="1800"/>
              </a:spcAft>
              <a:buNone/>
            </a:pPr>
            <a:endParaRPr lang="en-US" sz="2800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-36512" y="0"/>
            <a:ext cx="9144000" cy="70294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30000"/>
                </a:schemeClr>
              </a:gs>
              <a:gs pos="50000">
                <a:schemeClr val="bg2">
                  <a:lumMod val="75000"/>
                  <a:alpha val="7000"/>
                </a:schemeClr>
              </a:gs>
              <a:gs pos="100000">
                <a:schemeClr val="accent4">
                  <a:lumMod val="60000"/>
                  <a:lumOff val="40000"/>
                  <a:alpha val="22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067128" cy="1143000"/>
          </a:xfrm>
        </p:spPr>
        <p:txBody>
          <a:bodyPr>
            <a:normAutofit/>
          </a:bodyPr>
          <a:lstStyle/>
          <a:p>
            <a:r>
              <a:rPr lang="de-DE" sz="4000" dirty="0" err="1" smtClean="0"/>
              <a:t>Overview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9592" y="1888233"/>
            <a:ext cx="7776864" cy="3412975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600"/>
              </a:spcBef>
              <a:spcAft>
                <a:spcPts val="1800"/>
              </a:spcAft>
              <a:buFont typeface="Arial" pitchFamily="34" charset="0"/>
              <a:buAutoNum type="arabicPeriod"/>
            </a:pPr>
            <a:r>
              <a:rPr lang="en-US" sz="2800" dirty="0" smtClean="0">
                <a:solidFill>
                  <a:srgbClr val="C00000"/>
                </a:solidFill>
              </a:rPr>
              <a:t>Intermodal interaction types (IITs)</a:t>
            </a:r>
          </a:p>
          <a:p>
            <a:pPr marL="514350" indent="-514350">
              <a:spcBef>
                <a:spcPts val="600"/>
              </a:spcBef>
              <a:spcAft>
                <a:spcPts val="1800"/>
              </a:spcAft>
              <a:buFont typeface="Arial" pitchFamily="34" charset="0"/>
              <a:buAutoNum type="arabicPeriod"/>
            </a:pPr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</a:rPr>
              <a:t>The IIT </a:t>
            </a:r>
            <a:r>
              <a:rPr lang="en-US" sz="2800" i="1" dirty="0" smtClean="0">
                <a:solidFill>
                  <a:schemeClr val="accent3">
                    <a:lumMod val="75000"/>
                  </a:schemeClr>
                </a:solidFill>
              </a:rPr>
              <a:t>Intermodal contrast</a:t>
            </a:r>
          </a:p>
          <a:p>
            <a:pPr marL="514350" indent="-514350">
              <a:spcBef>
                <a:spcPts val="600"/>
              </a:spcBef>
              <a:spcAft>
                <a:spcPts val="1800"/>
              </a:spcAft>
              <a:buFont typeface="Arial" pitchFamily="34" charset="0"/>
              <a:buAutoNum type="arabicPeriod"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Multimodality and semantic frames</a:t>
            </a:r>
          </a:p>
          <a:p>
            <a:pPr marL="514350" indent="-514350">
              <a:spcBef>
                <a:spcPts val="600"/>
              </a:spcBef>
              <a:spcAft>
                <a:spcPts val="1800"/>
              </a:spcAft>
              <a:buFont typeface="Arial" pitchFamily="34" charset="0"/>
              <a:buAutoNum type="arabicPeriod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Three filmic examples</a:t>
            </a:r>
          </a:p>
          <a:p>
            <a:pPr>
              <a:spcBef>
                <a:spcPts val="600"/>
              </a:spcBef>
              <a:spcAft>
                <a:spcPts val="1800"/>
              </a:spcAft>
              <a:buNone/>
            </a:pP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-36512" y="0"/>
            <a:ext cx="9144000" cy="70294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30000"/>
                </a:schemeClr>
              </a:gs>
              <a:gs pos="50000">
                <a:schemeClr val="bg2">
                  <a:lumMod val="75000"/>
                  <a:alpha val="7000"/>
                </a:schemeClr>
              </a:gs>
              <a:gs pos="100000">
                <a:schemeClr val="accent4">
                  <a:lumMod val="60000"/>
                  <a:lumOff val="40000"/>
                  <a:alpha val="22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067128" cy="1143000"/>
          </a:xfrm>
        </p:spPr>
        <p:txBody>
          <a:bodyPr>
            <a:normAutofit/>
          </a:bodyPr>
          <a:lstStyle/>
          <a:p>
            <a:r>
              <a:rPr lang="de-DE" sz="4000" dirty="0" err="1" smtClean="0"/>
              <a:t>Framing</a:t>
            </a:r>
            <a:r>
              <a:rPr lang="de-DE" sz="4000" dirty="0" smtClean="0"/>
              <a:t> in film</a:t>
            </a:r>
            <a:endParaRPr lang="de-DE" sz="31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9592" y="1888233"/>
            <a:ext cx="7776864" cy="4565103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en-US" sz="2800" dirty="0" smtClean="0"/>
              <a:t>Films (and other texts) make use of frames to draw on existing cultural understanding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en-US" sz="2800" dirty="0" smtClean="0"/>
              <a:t>Thorough world construction includes </a:t>
            </a:r>
            <a:r>
              <a:rPr lang="en-US" sz="2800" dirty="0" smtClean="0">
                <a:solidFill>
                  <a:srgbClr val="7030A0"/>
                </a:solidFill>
              </a:rPr>
              <a:t>fictional </a:t>
            </a:r>
            <a:r>
              <a:rPr lang="en-US" sz="2800" dirty="0" err="1" smtClean="0">
                <a:solidFill>
                  <a:srgbClr val="7030A0"/>
                </a:solidFill>
              </a:rPr>
              <a:t>conceptualisation</a:t>
            </a:r>
            <a:r>
              <a:rPr lang="en-US" sz="2800" dirty="0" smtClean="0">
                <a:solidFill>
                  <a:srgbClr val="7030A0"/>
                </a:solidFill>
              </a:rPr>
              <a:t>, terminology, social norms &amp; practices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en-US" sz="2800" dirty="0" smtClean="0">
                <a:solidFill>
                  <a:srgbClr val="7030A0"/>
                </a:solidFill>
              </a:rPr>
              <a:t>Frame templates</a:t>
            </a:r>
            <a:r>
              <a:rPr lang="en-US" sz="2800" dirty="0" smtClean="0"/>
              <a:t> have to be expanded accordingly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en-US" sz="2800" dirty="0" smtClean="0"/>
              <a:t>Frame change </a:t>
            </a:r>
            <a:r>
              <a:rPr lang="en-US" sz="2800" dirty="0" smtClean="0">
                <a:latin typeface="Cambria Math"/>
                <a:ea typeface="Cambria Math"/>
              </a:rPr>
              <a:t>→</a:t>
            </a:r>
            <a:r>
              <a:rPr lang="en-US" sz="2800" dirty="0" smtClean="0"/>
              <a:t> changes in world knowledge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en-US" sz="2800" dirty="0" smtClean="0"/>
              <a:t>Use of frames to describe fictional worlds is </a:t>
            </a:r>
            <a:r>
              <a:rPr lang="en-US" sz="2800" dirty="0" smtClean="0">
                <a:solidFill>
                  <a:srgbClr val="7030A0"/>
                </a:solidFill>
              </a:rPr>
              <a:t>genre specific</a:t>
            </a:r>
            <a:r>
              <a:rPr lang="en-US" sz="2800" dirty="0" smtClean="0"/>
              <a:t>: frequently used in science fiction &amp; fantasy</a:t>
            </a:r>
            <a:endParaRPr lang="en-US" sz="2800" dirty="0" smtClean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spcAft>
                <a:spcPts val="1800"/>
              </a:spcAft>
              <a:buNone/>
            </a:pPr>
            <a:endParaRPr lang="en-US" sz="2800" dirty="0" smtClean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spcAft>
                <a:spcPts val="1800"/>
              </a:spcAft>
            </a:pPr>
            <a:endParaRPr lang="en-US" sz="2800" dirty="0" smtClean="0"/>
          </a:p>
          <a:p>
            <a:pPr>
              <a:spcBef>
                <a:spcPts val="600"/>
              </a:spcBef>
              <a:spcAft>
                <a:spcPts val="1800"/>
              </a:spcAft>
            </a:pPr>
            <a:endParaRPr lang="en-US" sz="2800" dirty="0" smtClean="0">
              <a:solidFill>
                <a:srgbClr val="00B050"/>
              </a:solidFill>
            </a:endParaRPr>
          </a:p>
          <a:p>
            <a:pPr>
              <a:spcBef>
                <a:spcPts val="600"/>
              </a:spcBef>
              <a:spcAft>
                <a:spcPts val="1800"/>
              </a:spcAft>
              <a:buNone/>
            </a:pPr>
            <a:endParaRPr lang="en-US" sz="2800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-36512" y="0"/>
            <a:ext cx="9144000" cy="70294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30000"/>
                </a:schemeClr>
              </a:gs>
              <a:gs pos="50000">
                <a:schemeClr val="bg2">
                  <a:lumMod val="75000"/>
                  <a:alpha val="7000"/>
                </a:schemeClr>
              </a:gs>
              <a:gs pos="100000">
                <a:schemeClr val="accent4">
                  <a:lumMod val="60000"/>
                  <a:lumOff val="40000"/>
                  <a:alpha val="22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067128" cy="1143000"/>
          </a:xfrm>
        </p:spPr>
        <p:txBody>
          <a:bodyPr>
            <a:normAutofit/>
          </a:bodyPr>
          <a:lstStyle/>
          <a:p>
            <a:r>
              <a:rPr lang="de-DE" sz="4000" smtClean="0"/>
              <a:t>Conclusion</a:t>
            </a:r>
            <a:endParaRPr lang="de-DE" sz="31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9592" y="1888233"/>
            <a:ext cx="7776864" cy="4565103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en-US" sz="2800" dirty="0" smtClean="0"/>
              <a:t>Proposal: differentiating types of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intermodal interactions</a:t>
            </a:r>
            <a:r>
              <a:rPr lang="en-US" sz="2800" dirty="0" smtClean="0"/>
              <a:t> (IITs)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en-US" sz="2800" dirty="0" smtClean="0"/>
              <a:t>The examples show that IITs influence </a:t>
            </a:r>
            <a:r>
              <a:rPr lang="en-US" sz="2800" dirty="0" smtClean="0">
                <a:solidFill>
                  <a:srgbClr val="0070C0"/>
                </a:solidFill>
              </a:rPr>
              <a:t>textual meaning </a:t>
            </a:r>
            <a:r>
              <a:rPr lang="en-US" sz="2800" dirty="0" smtClean="0"/>
              <a:t>and have </a:t>
            </a:r>
            <a:r>
              <a:rPr lang="en-US" sz="2800" dirty="0" smtClean="0">
                <a:solidFill>
                  <a:srgbClr val="C00000"/>
                </a:solidFill>
              </a:rPr>
              <a:t>narrative functions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en-US" sz="2800" dirty="0" smtClean="0"/>
              <a:t>Sometimes </a:t>
            </a:r>
            <a:r>
              <a:rPr lang="en-US" sz="2800" dirty="0" smtClean="0">
                <a:solidFill>
                  <a:srgbClr val="7030A0"/>
                </a:solidFill>
              </a:rPr>
              <a:t>different IITs </a:t>
            </a:r>
            <a:r>
              <a:rPr lang="en-US" sz="2800" dirty="0" smtClean="0"/>
              <a:t>can be assumed (depending on analysis)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en-US" sz="2800" dirty="0" smtClean="0"/>
              <a:t>IITs are connected with </a:t>
            </a:r>
            <a:r>
              <a:rPr lang="en-US" sz="2800" dirty="0" smtClean="0">
                <a:solidFill>
                  <a:srgbClr val="C00000"/>
                </a:solidFill>
              </a:rPr>
              <a:t>mode </a:t>
            </a:r>
            <a:r>
              <a:rPr lang="en-US" sz="2800" dirty="0" err="1" smtClean="0">
                <a:solidFill>
                  <a:srgbClr val="C00000"/>
                </a:solidFill>
              </a:rPr>
              <a:t>specialisation</a:t>
            </a:r>
            <a:endParaRPr lang="en-US" sz="2800" dirty="0" smtClean="0">
              <a:solidFill>
                <a:srgbClr val="C00000"/>
              </a:solidFill>
            </a:endParaRP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en-US" sz="2800" dirty="0" smtClean="0"/>
              <a:t>They are an 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additional layer of textual meaning </a:t>
            </a:r>
            <a:r>
              <a:rPr lang="en-US" sz="2800" dirty="0" smtClean="0"/>
              <a:t>that has to be considered in any theory of multimodality!</a:t>
            </a:r>
            <a:endParaRPr lang="en-US" sz="2800" dirty="0" smtClean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spcAft>
                <a:spcPts val="1800"/>
              </a:spcAft>
              <a:buNone/>
            </a:pPr>
            <a:endParaRPr lang="en-US" sz="2800" dirty="0" smtClean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spcAft>
                <a:spcPts val="1800"/>
              </a:spcAft>
            </a:pPr>
            <a:endParaRPr lang="en-US" sz="2800" dirty="0" smtClean="0"/>
          </a:p>
          <a:p>
            <a:pPr>
              <a:spcBef>
                <a:spcPts val="600"/>
              </a:spcBef>
              <a:spcAft>
                <a:spcPts val="1800"/>
              </a:spcAft>
            </a:pPr>
            <a:endParaRPr lang="en-US" sz="2800" dirty="0" smtClean="0">
              <a:solidFill>
                <a:srgbClr val="00B050"/>
              </a:solidFill>
            </a:endParaRPr>
          </a:p>
          <a:p>
            <a:pPr>
              <a:spcBef>
                <a:spcPts val="600"/>
              </a:spcBef>
              <a:spcAft>
                <a:spcPts val="1800"/>
              </a:spcAft>
              <a:buNone/>
            </a:pPr>
            <a:endParaRPr lang="en-US" sz="2800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0" y="0"/>
            <a:ext cx="9144000" cy="70294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30000"/>
                </a:schemeClr>
              </a:gs>
              <a:gs pos="50000">
                <a:schemeClr val="bg2">
                  <a:lumMod val="75000"/>
                  <a:alpha val="7000"/>
                </a:schemeClr>
              </a:gs>
              <a:gs pos="100000">
                <a:schemeClr val="accent4">
                  <a:lumMod val="60000"/>
                  <a:lumOff val="40000"/>
                  <a:alpha val="22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067128" cy="1143000"/>
          </a:xfrm>
        </p:spPr>
        <p:txBody>
          <a:bodyPr>
            <a:normAutofit/>
          </a:bodyPr>
          <a:lstStyle/>
          <a:p>
            <a:r>
              <a:rPr lang="de-DE" sz="4000" dirty="0" smtClean="0"/>
              <a:t>Selected </a:t>
            </a:r>
            <a:r>
              <a:rPr lang="de-DE" sz="4000" dirty="0" err="1" smtClean="0"/>
              <a:t>bibliography</a:t>
            </a:r>
            <a:r>
              <a:rPr lang="de-DE" sz="4000" dirty="0" smtClean="0"/>
              <a:t/>
            </a:r>
            <a:br>
              <a:rPr lang="de-DE" sz="4000" dirty="0" smtClean="0"/>
            </a:br>
            <a:r>
              <a:rPr lang="de-DE" sz="2200" dirty="0" smtClean="0"/>
              <a:t>on </a:t>
            </a:r>
            <a:r>
              <a:rPr lang="de-DE" sz="2200" dirty="0" err="1" smtClean="0"/>
              <a:t>multimodality</a:t>
            </a:r>
            <a:r>
              <a:rPr lang="de-DE" sz="2200" dirty="0" smtClean="0"/>
              <a:t>, intermodal </a:t>
            </a:r>
            <a:r>
              <a:rPr lang="de-DE" sz="2200" dirty="0" err="1" smtClean="0"/>
              <a:t>interactions</a:t>
            </a:r>
            <a:r>
              <a:rPr lang="de-DE" sz="2200" dirty="0" smtClean="0"/>
              <a:t>, </a:t>
            </a:r>
            <a:r>
              <a:rPr lang="de-DE" sz="2200" dirty="0" err="1" smtClean="0"/>
              <a:t>and</a:t>
            </a:r>
            <a:r>
              <a:rPr lang="de-DE" sz="2200" dirty="0" smtClean="0"/>
              <a:t> </a:t>
            </a:r>
            <a:r>
              <a:rPr lang="de-DE" sz="2200" dirty="0" err="1" smtClean="0"/>
              <a:t>frames</a:t>
            </a:r>
            <a:r>
              <a:rPr lang="de-DE" sz="2200" dirty="0" smtClean="0"/>
              <a:t> </a:t>
            </a:r>
            <a:endParaRPr lang="de-DE" sz="2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556792"/>
            <a:ext cx="8820472" cy="5976664"/>
          </a:xfrm>
        </p:spPr>
        <p:txBody>
          <a:bodyPr>
            <a:normAutofit fontScale="40000" lnSpcReduction="20000"/>
          </a:bodyPr>
          <a:lstStyle/>
          <a:p>
            <a:pPr>
              <a:spcBef>
                <a:spcPts val="0"/>
              </a:spcBef>
              <a:buNone/>
            </a:pPr>
            <a:r>
              <a:rPr lang="en-US" cap="small" dirty="0" smtClean="0"/>
              <a:t>Bateman, John </a:t>
            </a:r>
            <a:r>
              <a:rPr lang="en-US" dirty="0" smtClean="0"/>
              <a:t>(2011), “The decomposability of semiotic modes”, in: </a:t>
            </a:r>
            <a:r>
              <a:rPr lang="en-US" dirty="0" err="1" smtClean="0"/>
              <a:t>O’Halloran</a:t>
            </a:r>
            <a:r>
              <a:rPr lang="en-US" dirty="0" smtClean="0"/>
              <a:t>, Kay &amp; Bradley Smith (eds.) (2011), </a:t>
            </a:r>
            <a:r>
              <a:rPr lang="en-US" i="1" dirty="0" smtClean="0"/>
              <a:t>Multimodal Studies. Exploring Issues and Domains</a:t>
            </a:r>
            <a:r>
              <a:rPr lang="en-US" dirty="0" smtClean="0"/>
              <a:t>. London: </a:t>
            </a:r>
            <a:r>
              <a:rPr lang="en-US" dirty="0" err="1" smtClean="0"/>
              <a:t>Routledge</a:t>
            </a:r>
            <a:r>
              <a:rPr lang="en-US" dirty="0" smtClean="0"/>
              <a:t>, 17-38.</a:t>
            </a:r>
            <a:endParaRPr lang="de-DE" dirty="0" smtClean="0"/>
          </a:p>
          <a:p>
            <a:pPr>
              <a:spcBef>
                <a:spcPts val="0"/>
              </a:spcBef>
              <a:buNone/>
            </a:pPr>
            <a:r>
              <a:rPr lang="en-US" cap="small" dirty="0" smtClean="0"/>
              <a:t>Bateman, John </a:t>
            </a:r>
            <a:r>
              <a:rPr lang="en-US" dirty="0" smtClean="0"/>
              <a:t>(2014), </a:t>
            </a:r>
            <a:r>
              <a:rPr lang="en-US" i="1" dirty="0" smtClean="0"/>
              <a:t>Text and Image. A Critical Introduction to the Visual-Verbal Divide.</a:t>
            </a:r>
            <a:r>
              <a:rPr lang="en-US" dirty="0" smtClean="0"/>
              <a:t> </a:t>
            </a:r>
            <a:r>
              <a:rPr lang="de-DE" dirty="0" smtClean="0"/>
              <a:t>New York: Routledge.</a:t>
            </a:r>
          </a:p>
          <a:p>
            <a:pPr>
              <a:spcBef>
                <a:spcPts val="0"/>
              </a:spcBef>
              <a:buNone/>
            </a:pPr>
            <a:r>
              <a:rPr lang="en-US" cap="small" dirty="0" smtClean="0"/>
              <a:t>Bateman</a:t>
            </a:r>
            <a:r>
              <a:rPr lang="de-DE" dirty="0" smtClean="0"/>
              <a:t>,</a:t>
            </a:r>
            <a:r>
              <a:rPr lang="de-DE" cap="small" dirty="0" smtClean="0"/>
              <a:t> John</a:t>
            </a:r>
            <a:r>
              <a:rPr lang="de-DE" dirty="0" smtClean="0"/>
              <a:t> &amp; </a:t>
            </a:r>
            <a:r>
              <a:rPr lang="en-US" cap="small" dirty="0" smtClean="0"/>
              <a:t>Schmidt</a:t>
            </a:r>
            <a:r>
              <a:rPr lang="de-DE" cap="small" dirty="0" smtClean="0"/>
              <a:t>, Karl-Heinrich </a:t>
            </a:r>
            <a:r>
              <a:rPr lang="de-DE" dirty="0" smtClean="0"/>
              <a:t>(2011), </a:t>
            </a:r>
            <a:r>
              <a:rPr lang="de-DE" i="1" dirty="0" smtClean="0"/>
              <a:t>Multimodal Film Analysis. </a:t>
            </a:r>
            <a:r>
              <a:rPr lang="en-US" i="1" dirty="0" smtClean="0"/>
              <a:t>How Films Mean.</a:t>
            </a:r>
            <a:r>
              <a:rPr lang="en-US" dirty="0" smtClean="0"/>
              <a:t> London: </a:t>
            </a:r>
            <a:r>
              <a:rPr lang="en-US" dirty="0" err="1" smtClean="0"/>
              <a:t>Routledge</a:t>
            </a:r>
            <a:r>
              <a:rPr lang="en-US" dirty="0" smtClean="0"/>
              <a:t>.</a:t>
            </a:r>
          </a:p>
          <a:p>
            <a:pPr>
              <a:spcBef>
                <a:spcPts val="0"/>
              </a:spcBef>
              <a:buNone/>
            </a:pPr>
            <a:r>
              <a:rPr lang="en-US" cap="small" dirty="0" smtClean="0"/>
              <a:t>Calvert, </a:t>
            </a:r>
            <a:r>
              <a:rPr lang="en-US" cap="small" dirty="0" err="1" smtClean="0"/>
              <a:t>Gemma</a:t>
            </a:r>
            <a:r>
              <a:rPr lang="en-US" cap="small" dirty="0" smtClean="0"/>
              <a:t>, Spence, Charles &amp; Stein, Barry</a:t>
            </a:r>
            <a:r>
              <a:rPr lang="en-US" dirty="0" smtClean="0"/>
              <a:t> (2004), </a:t>
            </a:r>
            <a:r>
              <a:rPr lang="en-US" i="1" dirty="0" smtClean="0"/>
              <a:t>The Handbook of Multisensory Processes.</a:t>
            </a:r>
            <a:r>
              <a:rPr lang="en-US" dirty="0" smtClean="0"/>
              <a:t> Cambridge MA: MIT.</a:t>
            </a:r>
          </a:p>
          <a:p>
            <a:pPr>
              <a:spcBef>
                <a:spcPts val="0"/>
              </a:spcBef>
              <a:buNone/>
            </a:pPr>
            <a:r>
              <a:rPr lang="en-US" cap="small" dirty="0" err="1" smtClean="0"/>
              <a:t>Elleström</a:t>
            </a:r>
            <a:r>
              <a:rPr lang="en-US" cap="small" dirty="0" smtClean="0"/>
              <a:t>, Lars </a:t>
            </a:r>
            <a:r>
              <a:rPr lang="en-US" dirty="0" smtClean="0"/>
              <a:t>(ed.) (2011), </a:t>
            </a:r>
            <a:r>
              <a:rPr lang="en-US" i="1" dirty="0" smtClean="0"/>
              <a:t>Media Borders, Multimodality and </a:t>
            </a:r>
            <a:r>
              <a:rPr lang="en-US" i="1" dirty="0" err="1" smtClean="0"/>
              <a:t>Intermediality</a:t>
            </a:r>
            <a:r>
              <a:rPr lang="en-US" dirty="0" smtClean="0"/>
              <a:t>. London: Palgrave Macmillan.</a:t>
            </a:r>
          </a:p>
          <a:p>
            <a:pPr>
              <a:spcBef>
                <a:spcPts val="0"/>
              </a:spcBef>
              <a:buNone/>
            </a:pPr>
            <a:r>
              <a:rPr lang="en-GB" cap="small" dirty="0" smtClean="0"/>
              <a:t>Fillmore, Charles</a:t>
            </a:r>
            <a:r>
              <a:rPr lang="en-GB" dirty="0" smtClean="0"/>
              <a:t> (1982), “Frame semantics”,</a:t>
            </a:r>
            <a:r>
              <a:rPr lang="en-GB" i="1" dirty="0" smtClean="0"/>
              <a:t> </a:t>
            </a:r>
            <a:r>
              <a:rPr lang="en-GB" dirty="0" smtClean="0"/>
              <a:t>in:</a:t>
            </a:r>
            <a:r>
              <a:rPr lang="en-GB" i="1" dirty="0" smtClean="0"/>
              <a:t> Linguistics in the Morning Calm. Papers presented at the Seoul International Conference on Linguistics.</a:t>
            </a:r>
            <a:r>
              <a:rPr lang="en-GB" dirty="0" smtClean="0"/>
              <a:t> Seoul: Hanshin, 111-137.</a:t>
            </a:r>
            <a:endParaRPr lang="en-US" dirty="0" smtClean="0"/>
          </a:p>
          <a:p>
            <a:pPr>
              <a:spcBef>
                <a:spcPts val="0"/>
              </a:spcBef>
              <a:buNone/>
            </a:pPr>
            <a:r>
              <a:rPr lang="de-DE" cap="small" dirty="0" smtClean="0"/>
              <a:t>Fricke, Ellen </a:t>
            </a:r>
            <a:r>
              <a:rPr lang="de-DE" dirty="0" smtClean="0"/>
              <a:t>(2006), “Intermedialität, Stil und Mental </a:t>
            </a:r>
            <a:r>
              <a:rPr lang="de-DE" dirty="0" err="1" smtClean="0"/>
              <a:t>Spaces</a:t>
            </a:r>
            <a:r>
              <a:rPr lang="de-DE" dirty="0" smtClean="0"/>
              <a:t>: Das Visuelle als Dimension musikalischen Komponierens in Georg </a:t>
            </a:r>
            <a:r>
              <a:rPr lang="de-DE" dirty="0" err="1" smtClean="0"/>
              <a:t>Nussbaumers</a:t>
            </a:r>
            <a:r>
              <a:rPr lang="de-DE" dirty="0" smtClean="0"/>
              <a:t> Installationsoper ‘</a:t>
            </a:r>
            <a:r>
              <a:rPr lang="de-DE" dirty="0" err="1" smtClean="0"/>
              <a:t>orpheusarchipel</a:t>
            </a:r>
            <a:r>
              <a:rPr lang="de-DE" dirty="0" smtClean="0"/>
              <a:t>’”. </a:t>
            </a:r>
            <a:r>
              <a:rPr lang="de-DE" i="1" dirty="0" err="1" smtClean="0"/>
              <a:t>Kodikas</a:t>
            </a:r>
            <a:r>
              <a:rPr lang="de-DE" i="1" dirty="0" smtClean="0"/>
              <a:t>/Code 29(1-3),</a:t>
            </a:r>
            <a:r>
              <a:rPr lang="de-DE" dirty="0" smtClean="0"/>
              <a:t> 137-155.</a:t>
            </a:r>
          </a:p>
          <a:p>
            <a:pPr>
              <a:spcBef>
                <a:spcPts val="0"/>
              </a:spcBef>
              <a:buNone/>
            </a:pPr>
            <a:r>
              <a:rPr lang="en-US" cap="small" dirty="0" smtClean="0"/>
              <a:t>Fricke, Ellen </a:t>
            </a:r>
            <a:r>
              <a:rPr lang="en-US" dirty="0" smtClean="0"/>
              <a:t>(2013), “Towards a unified grammar of gesture and speech: A multimodal approach”, in: Cornelia </a:t>
            </a:r>
            <a:r>
              <a:rPr lang="en-US" dirty="0" err="1" smtClean="0"/>
              <a:t>Müller</a:t>
            </a:r>
            <a:r>
              <a:rPr lang="en-US" dirty="0" smtClean="0"/>
              <a:t> et al. (eds.), </a:t>
            </a:r>
            <a:r>
              <a:rPr lang="en-US" i="1" dirty="0" smtClean="0"/>
              <a:t>Body – Language – Communication. An International Handbook on Multimodality in Human Interaction</a:t>
            </a:r>
            <a:r>
              <a:rPr lang="en-US" dirty="0" smtClean="0"/>
              <a:t>. Berlin: de </a:t>
            </a:r>
            <a:r>
              <a:rPr lang="en-US" dirty="0" err="1" smtClean="0"/>
              <a:t>Gruyter</a:t>
            </a:r>
            <a:r>
              <a:rPr lang="en-US" dirty="0" smtClean="0"/>
              <a:t>, vol. 1, 733–754.</a:t>
            </a:r>
          </a:p>
          <a:p>
            <a:pPr>
              <a:spcBef>
                <a:spcPts val="0"/>
              </a:spcBef>
              <a:buNone/>
            </a:pPr>
            <a:r>
              <a:rPr lang="en-US" cap="small" dirty="0" smtClean="0"/>
              <a:t>Liu, Yu &amp; </a:t>
            </a:r>
            <a:r>
              <a:rPr lang="en-US" cap="small" dirty="0" err="1" smtClean="0"/>
              <a:t>O’Halloran</a:t>
            </a:r>
            <a:r>
              <a:rPr lang="en-US" dirty="0" smtClean="0"/>
              <a:t>, </a:t>
            </a:r>
            <a:r>
              <a:rPr lang="en-US" cap="small" dirty="0" smtClean="0"/>
              <a:t>Kay </a:t>
            </a:r>
            <a:r>
              <a:rPr lang="en-US" dirty="0" smtClean="0"/>
              <a:t>(2009), “</a:t>
            </a:r>
            <a:r>
              <a:rPr lang="en-US" dirty="0" err="1" smtClean="0"/>
              <a:t>Intersemiotic</a:t>
            </a:r>
            <a:r>
              <a:rPr lang="en-US" dirty="0" smtClean="0"/>
              <a:t> texture: Analyzing cohesive devices between language and images”. </a:t>
            </a:r>
            <a:r>
              <a:rPr lang="en-US" i="1" dirty="0" smtClean="0"/>
              <a:t>Social Semiotics 19(4), </a:t>
            </a:r>
            <a:r>
              <a:rPr lang="en-US" dirty="0" smtClean="0"/>
              <a:t>367-388.</a:t>
            </a:r>
          </a:p>
          <a:p>
            <a:pPr>
              <a:spcBef>
                <a:spcPts val="0"/>
              </a:spcBef>
              <a:buNone/>
            </a:pPr>
            <a:r>
              <a:rPr lang="en-US" cap="small" dirty="0" smtClean="0"/>
              <a:t>Marsh, Emily E. &amp; White, Marilyn D. </a:t>
            </a:r>
            <a:r>
              <a:rPr lang="en-US" dirty="0" smtClean="0"/>
              <a:t>(2003), “A taxonomy of relationships between images and text”, </a:t>
            </a:r>
            <a:r>
              <a:rPr lang="en-US" i="1" dirty="0" smtClean="0"/>
              <a:t>Journal of Documentation 59(6)</a:t>
            </a:r>
            <a:r>
              <a:rPr lang="en-US" dirty="0" smtClean="0"/>
              <a:t>, 647–672.</a:t>
            </a:r>
            <a:endParaRPr lang="de-DE" dirty="0" smtClean="0"/>
          </a:p>
          <a:p>
            <a:pPr>
              <a:spcBef>
                <a:spcPts val="0"/>
              </a:spcBef>
              <a:buNone/>
            </a:pPr>
            <a:r>
              <a:rPr lang="en-US" cap="small" dirty="0" err="1" smtClean="0"/>
              <a:t>Martinec</a:t>
            </a:r>
            <a:r>
              <a:rPr lang="en-US" cap="small" dirty="0" smtClean="0"/>
              <a:t>, </a:t>
            </a:r>
            <a:r>
              <a:rPr lang="en-US" cap="small" dirty="0" err="1" smtClean="0"/>
              <a:t>Radan</a:t>
            </a:r>
            <a:r>
              <a:rPr lang="en-US" cap="small" dirty="0" smtClean="0"/>
              <a:t> &amp; </a:t>
            </a:r>
            <a:r>
              <a:rPr lang="en-US" cap="small" dirty="0" err="1" smtClean="0"/>
              <a:t>Salway</a:t>
            </a:r>
            <a:r>
              <a:rPr lang="en-US" cap="small" dirty="0" smtClean="0"/>
              <a:t>, Andrew </a:t>
            </a:r>
            <a:r>
              <a:rPr lang="en-US" dirty="0" smtClean="0"/>
              <a:t>(2005), “A system for image-text relations in new (and old) media”, </a:t>
            </a:r>
            <a:r>
              <a:rPr lang="en-US" i="1" dirty="0" smtClean="0"/>
              <a:t>Visual Communication 4(3)</a:t>
            </a:r>
            <a:r>
              <a:rPr lang="en-US" dirty="0" smtClean="0"/>
              <a:t>, 339–374.</a:t>
            </a:r>
          </a:p>
          <a:p>
            <a:pPr>
              <a:spcBef>
                <a:spcPts val="0"/>
              </a:spcBef>
              <a:buNone/>
            </a:pPr>
            <a:r>
              <a:rPr lang="en-US" cap="small" dirty="0" err="1" smtClean="0"/>
              <a:t>Minsky</a:t>
            </a:r>
            <a:r>
              <a:rPr lang="en-US" dirty="0" smtClean="0"/>
              <a:t>, </a:t>
            </a:r>
            <a:r>
              <a:rPr lang="en-US" cap="small" dirty="0" smtClean="0"/>
              <a:t>Marvin </a:t>
            </a:r>
            <a:r>
              <a:rPr lang="en-US" dirty="0" smtClean="0"/>
              <a:t>(1975), “A Framework for Representing Knowledge”, in: Patrick H. Winston (ed.), </a:t>
            </a:r>
            <a:r>
              <a:rPr lang="en-US" i="1" dirty="0" smtClean="0"/>
              <a:t>The Psychology of Computer Vision</a:t>
            </a:r>
            <a:r>
              <a:rPr lang="en-US" dirty="0" smtClean="0"/>
              <a:t>. New York: McGraw-Hill.</a:t>
            </a:r>
            <a:endParaRPr lang="de-DE" dirty="0" smtClean="0"/>
          </a:p>
          <a:p>
            <a:pPr>
              <a:spcBef>
                <a:spcPts val="0"/>
              </a:spcBef>
              <a:buNone/>
            </a:pPr>
            <a:r>
              <a:rPr lang="en-US" cap="small" dirty="0" err="1" smtClean="0"/>
              <a:t>Oviatt</a:t>
            </a:r>
            <a:r>
              <a:rPr lang="en-US" cap="small" dirty="0" smtClean="0"/>
              <a:t>, Sharon L. </a:t>
            </a:r>
            <a:r>
              <a:rPr lang="en-US" dirty="0" smtClean="0"/>
              <a:t>(1999), “Ten myths of multimodal interaction”. </a:t>
            </a:r>
            <a:r>
              <a:rPr lang="en-US" i="1" dirty="0" smtClean="0"/>
              <a:t>Communications of the ACM</a:t>
            </a:r>
            <a:r>
              <a:rPr lang="en-US" dirty="0" smtClean="0"/>
              <a:t> 42,11: 74-81.</a:t>
            </a:r>
          </a:p>
          <a:p>
            <a:pPr lvl="0">
              <a:spcBef>
                <a:spcPts val="0"/>
              </a:spcBef>
              <a:buNone/>
            </a:pPr>
            <a:r>
              <a:rPr lang="en-US" cap="small" dirty="0" err="1" smtClean="0"/>
              <a:t>Schank</a:t>
            </a:r>
            <a:r>
              <a:rPr lang="en-US" cap="small" dirty="0" smtClean="0"/>
              <a:t>, Roger C. &amp; Abelson, Robert P. </a:t>
            </a:r>
            <a:r>
              <a:rPr lang="en-US" dirty="0" smtClean="0"/>
              <a:t>(1977), </a:t>
            </a:r>
            <a:r>
              <a:rPr lang="en-US" i="1" dirty="0" smtClean="0"/>
              <a:t>Scripts, Plans, Goals, and Understanding. An Inquiry into Human Knowledge Structures.</a:t>
            </a:r>
            <a:r>
              <a:rPr lang="en-US" dirty="0" smtClean="0"/>
              <a:t> Hillsdale, NJ: Erlbaum.</a:t>
            </a:r>
          </a:p>
          <a:p>
            <a:pPr>
              <a:spcBef>
                <a:spcPts val="0"/>
              </a:spcBef>
              <a:buNone/>
            </a:pPr>
            <a:r>
              <a:rPr lang="en-US" cap="small" dirty="0" smtClean="0"/>
              <a:t>Siefkes, Martin </a:t>
            </a:r>
            <a:r>
              <a:rPr lang="en-US" dirty="0" smtClean="0"/>
              <a:t>(in print), “An Experimental Approach to Multimodality. Investigating the Interactions between Musical and Architectural Styles in Aesthetic Perception”, in: </a:t>
            </a:r>
            <a:r>
              <a:rPr lang="en-US" i="1" dirty="0" smtClean="0"/>
              <a:t>Building Bridges for Multimodal Research. Theories and Practices of Multimodal Analysis.</a:t>
            </a:r>
            <a:r>
              <a:rPr lang="en-US" dirty="0" smtClean="0"/>
              <a:t> Bern/New York: Peter Lang.</a:t>
            </a:r>
            <a:endParaRPr lang="de-DE" dirty="0" smtClean="0"/>
          </a:p>
          <a:p>
            <a:pPr>
              <a:spcBef>
                <a:spcPts val="0"/>
              </a:spcBef>
              <a:buNone/>
            </a:pPr>
            <a:r>
              <a:rPr lang="en-US" cap="small" dirty="0" smtClean="0"/>
              <a:t>Siefkes, Martin </a:t>
            </a:r>
            <a:r>
              <a:rPr lang="en-US" dirty="0" smtClean="0"/>
              <a:t>(in review), “Frames in discourse. Connecting frame semantics and discourse analysis in an SDRT-based model”. </a:t>
            </a:r>
          </a:p>
          <a:p>
            <a:pPr>
              <a:spcBef>
                <a:spcPts val="0"/>
              </a:spcBef>
              <a:buNone/>
            </a:pPr>
            <a:r>
              <a:rPr lang="en-US" cap="small" dirty="0" err="1" smtClean="0"/>
              <a:t>Wengeler</a:t>
            </a:r>
            <a:r>
              <a:rPr lang="de-DE" dirty="0" smtClean="0"/>
              <a:t>, </a:t>
            </a:r>
            <a:r>
              <a:rPr lang="en-US" cap="small" dirty="0" smtClean="0"/>
              <a:t>Martin </a:t>
            </a:r>
            <a:r>
              <a:rPr lang="de-DE" dirty="0" smtClean="0"/>
              <a:t>(2003), </a:t>
            </a:r>
            <a:r>
              <a:rPr lang="de-DE" i="1" dirty="0" smtClean="0"/>
              <a:t>Topos und Diskurs. Begründung einer argumentationsanalytischen Methode und ihre Anwendung auf den Migrationsdiskurs (1960–1985)</a:t>
            </a:r>
            <a:r>
              <a:rPr lang="de-DE" dirty="0" smtClean="0"/>
              <a:t>. Tübingen: Niemeyer.</a:t>
            </a:r>
          </a:p>
          <a:p>
            <a:pPr lvl="0">
              <a:spcBef>
                <a:spcPts val="0"/>
              </a:spcBef>
              <a:buNone/>
            </a:pPr>
            <a:r>
              <a:rPr lang="en-US" cap="small" dirty="0" err="1" smtClean="0"/>
              <a:t>Wildfeuer</a:t>
            </a:r>
            <a:r>
              <a:rPr lang="en-US" cap="small" dirty="0" smtClean="0"/>
              <a:t>, </a:t>
            </a:r>
            <a:r>
              <a:rPr lang="en-US" cap="small" dirty="0" err="1" smtClean="0"/>
              <a:t>Janina</a:t>
            </a:r>
            <a:r>
              <a:rPr lang="en-US" cap="small" dirty="0" smtClean="0"/>
              <a:t> </a:t>
            </a:r>
            <a:r>
              <a:rPr lang="en-US" dirty="0" smtClean="0"/>
              <a:t>(2012), “</a:t>
            </a:r>
            <a:r>
              <a:rPr lang="en-US" dirty="0" err="1" smtClean="0"/>
              <a:t>Intersemiosis</a:t>
            </a:r>
            <a:r>
              <a:rPr lang="en-US" dirty="0" smtClean="0"/>
              <a:t> in Film: Towards a New </a:t>
            </a:r>
            <a:r>
              <a:rPr lang="en-US" dirty="0" err="1" smtClean="0"/>
              <a:t>Organisation</a:t>
            </a:r>
            <a:r>
              <a:rPr lang="en-US" dirty="0" smtClean="0"/>
              <a:t> of Semiotic Resources in Multimodal Filmic Text”. </a:t>
            </a:r>
            <a:r>
              <a:rPr lang="en-US" i="1" dirty="0" smtClean="0"/>
              <a:t>Multimodal Communication 1, 3</a:t>
            </a:r>
            <a:r>
              <a:rPr lang="en-US" dirty="0" smtClean="0"/>
              <a:t>: 276-304.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0" y="0"/>
            <a:ext cx="9144000" cy="70294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30000"/>
                </a:schemeClr>
              </a:gs>
              <a:gs pos="50000">
                <a:schemeClr val="bg2">
                  <a:lumMod val="75000"/>
                  <a:alpha val="7000"/>
                </a:schemeClr>
              </a:gs>
              <a:gs pos="100000">
                <a:schemeClr val="accent4">
                  <a:lumMod val="60000"/>
                  <a:lumOff val="40000"/>
                  <a:alpha val="22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067128" cy="1143000"/>
          </a:xfrm>
        </p:spPr>
        <p:txBody>
          <a:bodyPr>
            <a:normAutofit fontScale="90000"/>
          </a:bodyPr>
          <a:lstStyle/>
          <a:p>
            <a:r>
              <a:rPr lang="de-DE" sz="4000" dirty="0" err="1" smtClean="0"/>
              <a:t>What</a:t>
            </a:r>
            <a:r>
              <a:rPr lang="de-DE" sz="4000" dirty="0" smtClean="0"/>
              <a:t> </a:t>
            </a:r>
            <a:r>
              <a:rPr lang="de-DE" sz="4000" dirty="0" err="1" smtClean="0"/>
              <a:t>are</a:t>
            </a:r>
            <a:r>
              <a:rPr lang="de-DE" sz="4000" dirty="0" smtClean="0"/>
              <a:t> intermodal </a:t>
            </a:r>
            <a:r>
              <a:rPr lang="de-DE" sz="4000" dirty="0" err="1" smtClean="0"/>
              <a:t>interactions</a:t>
            </a:r>
            <a:r>
              <a:rPr lang="de-DE" sz="4000" dirty="0" smtClean="0"/>
              <a:t>?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9592" y="1600201"/>
            <a:ext cx="7776864" cy="5257799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In multimodal texts, semiotic modes are </a:t>
            </a:r>
            <a:r>
              <a:rPr lang="en-US" dirty="0" smtClean="0">
                <a:solidFill>
                  <a:srgbClr val="C00000"/>
                </a:solidFill>
              </a:rPr>
              <a:t>closely integrated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/>
              <a:t>– how to describe this?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Academic disciplines traditionally look at </a:t>
            </a:r>
            <a:r>
              <a:rPr lang="en-US" dirty="0" smtClean="0">
                <a:solidFill>
                  <a:srgbClr val="C00000"/>
                </a:solidFill>
              </a:rPr>
              <a:t>separate modes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(e.g. language, music, images, gesture)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Multimodality research often focuses on the “</a:t>
            </a:r>
            <a:r>
              <a:rPr lang="en-US" dirty="0" smtClean="0">
                <a:solidFill>
                  <a:srgbClr val="C00000"/>
                </a:solidFill>
              </a:rPr>
              <a:t>holistic picture</a:t>
            </a:r>
            <a:r>
              <a:rPr lang="en-US" dirty="0" smtClean="0"/>
              <a:t>”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err="1" smtClean="0">
                <a:solidFill>
                  <a:srgbClr val="00B050"/>
                </a:solidFill>
              </a:rPr>
              <a:t>Intermodality</a:t>
            </a:r>
            <a:r>
              <a:rPr lang="en-US" dirty="0" smtClean="0">
                <a:solidFill>
                  <a:srgbClr val="00B050"/>
                </a:solidFill>
              </a:rPr>
              <a:t> / cross-modality</a:t>
            </a:r>
            <a:r>
              <a:rPr lang="en-US" dirty="0" smtClean="0"/>
              <a:t>: additional textual properties that are caused by relations between modes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00B050"/>
                </a:solidFill>
              </a:rPr>
              <a:t>Intermodal interaction types (IITs)</a:t>
            </a:r>
            <a:r>
              <a:rPr lang="en-US" dirty="0" smtClean="0"/>
              <a:t>: one mode influences the other in a definable way</a:t>
            </a:r>
          </a:p>
          <a:p>
            <a:pPr marL="720000" lvl="1" indent="-342900">
              <a:spcBef>
                <a:spcPts val="600"/>
              </a:spcBef>
              <a:spcAft>
                <a:spcPts val="600"/>
              </a:spcAft>
              <a:buNone/>
            </a:pPr>
            <a:endParaRPr lang="de-DE" sz="1900" dirty="0" smtClean="0"/>
          </a:p>
          <a:p>
            <a:pPr marL="900000" lvl="1" indent="-180000">
              <a:spcBef>
                <a:spcPts val="600"/>
              </a:spcBef>
              <a:spcAft>
                <a:spcPts val="600"/>
              </a:spcAft>
              <a:buNone/>
            </a:pPr>
            <a:r>
              <a:rPr lang="de-DE" sz="1900" dirty="0" smtClean="0"/>
              <a:t>Martin Siefkes (in </a:t>
            </a:r>
            <a:r>
              <a:rPr lang="de-DE" sz="1900" dirty="0" err="1" smtClean="0"/>
              <a:t>print</a:t>
            </a:r>
            <a:r>
              <a:rPr lang="de-DE" sz="1900" dirty="0" smtClean="0"/>
              <a:t>), „</a:t>
            </a:r>
            <a:r>
              <a:rPr lang="en-US" sz="1900" dirty="0" smtClean="0"/>
              <a:t>How semiotic modes work together in multimodal texts: Representing intermodal interactions </a:t>
            </a:r>
            <a:r>
              <a:rPr lang="de-DE" sz="1900" dirty="0" smtClean="0"/>
              <a:t>“. </a:t>
            </a:r>
            <a:r>
              <a:rPr lang="en-US" sz="1900" i="1" dirty="0" smtClean="0"/>
              <a:t>10plus1 – Living Linguistics</a:t>
            </a:r>
            <a:r>
              <a:rPr lang="en-US" sz="1900" dirty="0" smtClean="0"/>
              <a:t> 1/2015.</a:t>
            </a:r>
            <a:endParaRPr lang="de-DE" sz="1900" dirty="0" smtClean="0">
              <a:solidFill>
                <a:srgbClr val="00B05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0" y="0"/>
            <a:ext cx="9144000" cy="70294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30000"/>
                </a:schemeClr>
              </a:gs>
              <a:gs pos="50000">
                <a:schemeClr val="bg2">
                  <a:lumMod val="75000"/>
                  <a:alpha val="7000"/>
                </a:schemeClr>
              </a:gs>
              <a:gs pos="100000">
                <a:schemeClr val="accent4">
                  <a:lumMod val="60000"/>
                  <a:lumOff val="40000"/>
                  <a:alpha val="22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067128" cy="1143000"/>
          </a:xfrm>
        </p:spPr>
        <p:txBody>
          <a:bodyPr>
            <a:normAutofit/>
          </a:bodyPr>
          <a:lstStyle/>
          <a:p>
            <a:r>
              <a:rPr lang="de-DE" sz="4000" dirty="0" err="1" smtClean="0"/>
              <a:t>Layers</a:t>
            </a:r>
            <a:r>
              <a:rPr lang="de-DE" sz="4000" dirty="0" smtClean="0"/>
              <a:t> in multimodal </a:t>
            </a:r>
            <a:r>
              <a:rPr lang="de-DE" sz="4000" dirty="0" err="1" smtClean="0"/>
              <a:t>texts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9592" y="1888233"/>
            <a:ext cx="7704856" cy="3628999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1800"/>
              </a:spcAft>
              <a:buNone/>
            </a:pPr>
            <a:endParaRPr lang="en-US" sz="2800" dirty="0" smtClean="0"/>
          </a:p>
          <a:p>
            <a:pPr>
              <a:spcBef>
                <a:spcPts val="600"/>
              </a:spcBef>
              <a:spcAft>
                <a:spcPts val="1800"/>
              </a:spcAft>
              <a:buNone/>
            </a:pPr>
            <a:endParaRPr lang="de-DE" dirty="0" smtClean="0"/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3275856" y="1700808"/>
            <a:ext cx="2736304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ts val="600"/>
              </a:spcBef>
              <a:spcAft>
                <a:spcPts val="1800"/>
              </a:spcAft>
            </a:pPr>
            <a:r>
              <a:rPr lang="de-DE" sz="2800" dirty="0" smtClean="0"/>
              <a:t>[Layer]</a:t>
            </a:r>
            <a:endParaRPr kumimoji="0" lang="de-DE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7" name="Gerade Verbindung 6"/>
          <p:cNvCxnSpPr/>
          <p:nvPr/>
        </p:nvCxnSpPr>
        <p:spPr>
          <a:xfrm flipH="1">
            <a:off x="1547664" y="2348880"/>
            <a:ext cx="3096344" cy="100811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/>
        </p:nvCxnSpPr>
        <p:spPr>
          <a:xfrm>
            <a:off x="4644008" y="2348880"/>
            <a:ext cx="3024336" cy="100811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/>
        </p:nvCxnSpPr>
        <p:spPr>
          <a:xfrm>
            <a:off x="4644008" y="2348880"/>
            <a:ext cx="0" cy="93610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Inhaltsplatzhalter 2"/>
          <p:cNvSpPr txBox="1">
            <a:spLocks/>
          </p:cNvSpPr>
          <p:nvPr/>
        </p:nvSpPr>
        <p:spPr>
          <a:xfrm>
            <a:off x="251520" y="3501008"/>
            <a:ext cx="2808312" cy="122413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lvl="0" algn="ctr"/>
            <a:r>
              <a:rPr lang="de-DE" sz="2800" dirty="0" smtClean="0"/>
              <a:t>Mode-</a:t>
            </a:r>
            <a:r>
              <a:rPr lang="de-DE" sz="2800" dirty="0" err="1" smtClean="0"/>
              <a:t>specific</a:t>
            </a:r>
            <a:r>
              <a:rPr lang="de-DE" sz="2800" dirty="0" smtClean="0"/>
              <a:t> </a:t>
            </a:r>
            <a:r>
              <a:rPr lang="de-DE" sz="2800" dirty="0" err="1" smtClean="0"/>
              <a:t>structure</a:t>
            </a:r>
            <a:endParaRPr lang="de-DE" sz="2800" dirty="0" smtClean="0"/>
          </a:p>
          <a:p>
            <a:pPr marL="342900" lvl="0" indent="-342900" algn="ctr"/>
            <a:r>
              <a:rPr lang="de-DE" sz="2800" dirty="0" err="1" smtClean="0"/>
              <a:t>for</a:t>
            </a:r>
            <a:r>
              <a:rPr lang="de-DE" sz="2800" dirty="0" smtClean="0"/>
              <a:t> </a:t>
            </a:r>
            <a:r>
              <a:rPr lang="en-US" sz="2800" i="1" dirty="0" smtClean="0">
                <a:solidFill>
                  <a:srgbClr val="0070C0"/>
                </a:solidFill>
              </a:rPr>
              <a:t>M</a:t>
            </a:r>
            <a:r>
              <a:rPr lang="en-US" sz="2800" baseline="-25000" dirty="0" smtClean="0">
                <a:solidFill>
                  <a:srgbClr val="0070C0"/>
                </a:solidFill>
              </a:rPr>
              <a:t>1</a:t>
            </a:r>
            <a:r>
              <a:rPr lang="de-DE" sz="2800" dirty="0" smtClean="0"/>
              <a:t>, …, </a:t>
            </a:r>
            <a:r>
              <a:rPr lang="de-DE" sz="2800" i="1" dirty="0" smtClean="0">
                <a:solidFill>
                  <a:srgbClr val="0070C0"/>
                </a:solidFill>
              </a:rPr>
              <a:t>M</a:t>
            </a:r>
            <a:r>
              <a:rPr lang="en-US" sz="2800" i="1" baseline="-25000" dirty="0" smtClean="0">
                <a:solidFill>
                  <a:srgbClr val="0070C0"/>
                </a:solidFill>
              </a:rPr>
              <a:t>n</a:t>
            </a:r>
            <a:endParaRPr kumimoji="0" lang="de-DE" sz="28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Inhaltsplatzhalter 2"/>
          <p:cNvSpPr txBox="1">
            <a:spLocks/>
          </p:cNvSpPr>
          <p:nvPr/>
        </p:nvSpPr>
        <p:spPr>
          <a:xfrm>
            <a:off x="3203848" y="3501008"/>
            <a:ext cx="2808312" cy="2232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ts val="600"/>
              </a:spcBef>
            </a:pPr>
            <a:r>
              <a:rPr lang="de-DE" sz="2800" dirty="0" smtClean="0"/>
              <a:t>All </a:t>
            </a:r>
            <a:r>
              <a:rPr lang="de-DE" sz="2800" dirty="0" err="1" smtClean="0"/>
              <a:t>interactions</a:t>
            </a:r>
            <a:endParaRPr lang="de-DE" sz="2800" dirty="0" smtClean="0"/>
          </a:p>
          <a:p>
            <a:pPr marL="342900" lvl="0" indent="-342900" algn="ctr">
              <a:spcAft>
                <a:spcPts val="1200"/>
              </a:spcAft>
            </a:pPr>
            <a:r>
              <a:rPr lang="de-DE" sz="2800" i="1" dirty="0" smtClean="0">
                <a:solidFill>
                  <a:srgbClr val="FF0000"/>
                </a:solidFill>
              </a:rPr>
              <a:t>I </a:t>
            </a:r>
            <a:r>
              <a:rPr lang="de-DE" sz="2800" dirty="0" smtClean="0"/>
              <a:t>(</a:t>
            </a:r>
            <a:r>
              <a:rPr lang="en-US" sz="2800" i="1" dirty="0" smtClean="0">
                <a:solidFill>
                  <a:srgbClr val="0070C0"/>
                </a:solidFill>
              </a:rPr>
              <a:t>M</a:t>
            </a:r>
            <a:r>
              <a:rPr lang="en-US" sz="2800" i="1" baseline="-25000" dirty="0" smtClean="0">
                <a:solidFill>
                  <a:srgbClr val="0070C0"/>
                </a:solidFill>
              </a:rPr>
              <a:t>i</a:t>
            </a:r>
            <a:r>
              <a:rPr lang="de-DE" sz="2800" dirty="0" smtClean="0"/>
              <a:t>, …, </a:t>
            </a:r>
            <a:r>
              <a:rPr lang="de-DE" sz="2800" i="1" dirty="0" smtClean="0">
                <a:solidFill>
                  <a:srgbClr val="0070C0"/>
                </a:solidFill>
              </a:rPr>
              <a:t>M</a:t>
            </a:r>
            <a:r>
              <a:rPr lang="en-US" sz="2800" i="1" baseline="-25000" dirty="0" smtClean="0">
                <a:solidFill>
                  <a:srgbClr val="0070C0"/>
                </a:solidFill>
              </a:rPr>
              <a:t>j</a:t>
            </a:r>
            <a:r>
              <a:rPr lang="de-DE" sz="2800" dirty="0" smtClean="0"/>
              <a:t>)</a:t>
            </a:r>
          </a:p>
          <a:p>
            <a:pPr marL="342900" lvl="0" indent="-342900" algn="ctr">
              <a:spcBef>
                <a:spcPts val="600"/>
              </a:spcBef>
              <a:spcAft>
                <a:spcPts val="1200"/>
              </a:spcAft>
            </a:pPr>
            <a:r>
              <a:rPr lang="de-DE" sz="1600" dirty="0" err="1" smtClean="0"/>
              <a:t>for</a:t>
            </a:r>
            <a:r>
              <a:rPr lang="de-DE" sz="1600" dirty="0" smtClean="0"/>
              <a:t> </a:t>
            </a:r>
            <a:r>
              <a:rPr lang="de-DE" sz="1600" i="1" dirty="0" smtClean="0"/>
              <a:t>i</a:t>
            </a:r>
            <a:r>
              <a:rPr lang="de-DE" sz="1600" dirty="0" smtClean="0"/>
              <a:t>, </a:t>
            </a:r>
            <a:r>
              <a:rPr lang="de-DE" sz="1600" i="1" dirty="0" smtClean="0"/>
              <a:t>j</a:t>
            </a:r>
            <a:r>
              <a:rPr lang="de-DE" sz="1600" dirty="0" smtClean="0"/>
              <a:t> </a:t>
            </a:r>
            <a:r>
              <a:rPr lang="en-US" sz="1600" dirty="0" smtClean="0"/>
              <a:t>∊ </a:t>
            </a:r>
            <a:r>
              <a:rPr lang="de-DE" sz="1600" i="1" dirty="0" smtClean="0"/>
              <a:t>n;</a:t>
            </a:r>
            <a:r>
              <a:rPr lang="de-DE" sz="1600" dirty="0" smtClean="0"/>
              <a:t> </a:t>
            </a:r>
            <a:r>
              <a:rPr lang="de-DE" sz="1600" i="1" dirty="0" smtClean="0"/>
              <a:t>i</a:t>
            </a:r>
            <a:r>
              <a:rPr lang="de-DE" sz="1600" dirty="0" smtClean="0"/>
              <a:t> </a:t>
            </a:r>
            <a:r>
              <a:rPr lang="de-DE" sz="1600" dirty="0" smtClean="0">
                <a:latin typeface="Cambria Math"/>
                <a:ea typeface="Cambria Math"/>
              </a:rPr>
              <a:t>≠</a:t>
            </a:r>
            <a:r>
              <a:rPr lang="de-DE" sz="1600" i="1" dirty="0" smtClean="0">
                <a:latin typeface="Cambria Math"/>
                <a:ea typeface="Cambria Math"/>
              </a:rPr>
              <a:t>j</a:t>
            </a:r>
            <a:endParaRPr lang="de-DE" sz="1600" i="1" dirty="0" smtClean="0"/>
          </a:p>
        </p:txBody>
      </p:sp>
      <p:sp>
        <p:nvSpPr>
          <p:cNvPr id="28" name="Inhaltsplatzhalter 2"/>
          <p:cNvSpPr txBox="1">
            <a:spLocks/>
          </p:cNvSpPr>
          <p:nvPr/>
        </p:nvSpPr>
        <p:spPr>
          <a:xfrm>
            <a:off x="6804248" y="3501008"/>
            <a:ext cx="2016224" cy="2232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ts val="600"/>
              </a:spcBef>
              <a:spcAft>
                <a:spcPts val="1200"/>
              </a:spcAft>
            </a:pPr>
            <a:r>
              <a:rPr lang="de-DE" sz="2800" dirty="0" err="1" smtClean="0"/>
              <a:t>Holistic</a:t>
            </a: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dirty="0" err="1" smtClean="0"/>
              <a:t>meaning</a:t>
            </a:r>
            <a:endParaRPr lang="de-DE" sz="2800" dirty="0" smtClean="0"/>
          </a:p>
          <a:p>
            <a:pPr marL="342900" lvl="0" indent="-342900" algn="ctr">
              <a:spcBef>
                <a:spcPts val="600"/>
              </a:spcBef>
              <a:spcAft>
                <a:spcPts val="1200"/>
              </a:spcAft>
            </a:pPr>
            <a:endParaRPr lang="de-DE" sz="2000" dirty="0" smtClean="0"/>
          </a:p>
        </p:txBody>
      </p:sp>
      <p:sp>
        <p:nvSpPr>
          <p:cNvPr id="19" name="Inhaltsplatzhalter 2"/>
          <p:cNvSpPr txBox="1">
            <a:spLocks/>
          </p:cNvSpPr>
          <p:nvPr/>
        </p:nvSpPr>
        <p:spPr>
          <a:xfrm>
            <a:off x="323528" y="1628800"/>
            <a:ext cx="2808312" cy="7920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indent="-342900" algn="ctr"/>
            <a:r>
              <a:rPr lang="de-DE" sz="2800" dirty="0" smtClean="0"/>
              <a:t>Text </a:t>
            </a:r>
            <a:r>
              <a:rPr lang="de-DE" sz="2800" err="1" smtClean="0"/>
              <a:t>with</a:t>
            </a:r>
            <a:r>
              <a:rPr lang="de-DE" sz="2800" smtClean="0"/>
              <a:t> modes</a:t>
            </a:r>
            <a:endParaRPr lang="de-DE" sz="2800" dirty="0" smtClean="0"/>
          </a:p>
          <a:p>
            <a:pPr marL="342900" indent="-342900" algn="ctr"/>
            <a:r>
              <a:rPr lang="en-US" sz="2800" i="1" dirty="0" smtClean="0">
                <a:solidFill>
                  <a:srgbClr val="0070C0"/>
                </a:solidFill>
              </a:rPr>
              <a:t>M</a:t>
            </a:r>
            <a:r>
              <a:rPr lang="en-US" sz="2800" baseline="-25000" dirty="0" smtClean="0">
                <a:solidFill>
                  <a:srgbClr val="0070C0"/>
                </a:solidFill>
              </a:rPr>
              <a:t>1</a:t>
            </a:r>
            <a:r>
              <a:rPr lang="de-DE" sz="2800" dirty="0" smtClean="0"/>
              <a:t>, …, </a:t>
            </a:r>
            <a:r>
              <a:rPr lang="de-DE" sz="2800" i="1" dirty="0" smtClean="0">
                <a:solidFill>
                  <a:srgbClr val="0070C0"/>
                </a:solidFill>
              </a:rPr>
              <a:t>M</a:t>
            </a:r>
            <a:r>
              <a:rPr lang="en-US" sz="2800" i="1" baseline="-25000" dirty="0" smtClean="0">
                <a:solidFill>
                  <a:srgbClr val="0070C0"/>
                </a:solidFill>
              </a:rPr>
              <a:t>n</a:t>
            </a:r>
            <a:endParaRPr kumimoji="0" lang="de-DE" sz="28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Inhaltsplatzhalter 2"/>
          <p:cNvSpPr txBox="1">
            <a:spLocks/>
          </p:cNvSpPr>
          <p:nvPr/>
        </p:nvSpPr>
        <p:spPr>
          <a:xfrm>
            <a:off x="3275856" y="3356992"/>
            <a:ext cx="2880320" cy="2448272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ts val="600"/>
              </a:spcBef>
              <a:spcAft>
                <a:spcPts val="1800"/>
              </a:spcAft>
            </a:pPr>
            <a:endParaRPr kumimoji="0" lang="de-DE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-36512" y="0"/>
            <a:ext cx="9144000" cy="70294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30000"/>
                </a:schemeClr>
              </a:gs>
              <a:gs pos="50000">
                <a:schemeClr val="bg2">
                  <a:lumMod val="75000"/>
                  <a:alpha val="7000"/>
                </a:schemeClr>
              </a:gs>
              <a:gs pos="100000">
                <a:schemeClr val="accent4">
                  <a:lumMod val="60000"/>
                  <a:lumOff val="40000"/>
                  <a:alpha val="22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067128" cy="1143000"/>
          </a:xfrm>
        </p:spPr>
        <p:txBody>
          <a:bodyPr>
            <a:normAutofit/>
          </a:bodyPr>
          <a:lstStyle/>
          <a:p>
            <a:r>
              <a:rPr lang="de-DE" sz="4000" dirty="0" err="1" smtClean="0"/>
              <a:t>Example</a:t>
            </a:r>
            <a:r>
              <a:rPr lang="de-DE" sz="4000" dirty="0" smtClean="0"/>
              <a:t> 1</a:t>
            </a:r>
            <a:endParaRPr lang="de-DE" sz="31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9592" y="1888233"/>
            <a:ext cx="8064896" cy="4421087"/>
          </a:xfrm>
        </p:spPr>
        <p:txBody>
          <a:bodyPr>
            <a:normAutofit fontScale="92500" lnSpcReduction="10000"/>
          </a:bodyPr>
          <a:lstStyle/>
          <a:p>
            <a:pPr algn="ctr">
              <a:spcBef>
                <a:spcPts val="600"/>
              </a:spcBef>
              <a:spcAft>
                <a:spcPts val="1800"/>
              </a:spcAft>
              <a:buNone/>
            </a:pPr>
            <a:endParaRPr lang="en-US" sz="2800" dirty="0" smtClean="0">
              <a:solidFill>
                <a:srgbClr val="00B0F0"/>
              </a:solidFill>
            </a:endParaRPr>
          </a:p>
          <a:p>
            <a:pPr marL="0" indent="0" algn="ctr">
              <a:spcBef>
                <a:spcPts val="600"/>
              </a:spcBef>
              <a:spcAft>
                <a:spcPts val="1800"/>
              </a:spcAft>
              <a:buNone/>
            </a:pPr>
            <a:r>
              <a:rPr lang="en-US" sz="3500" i="1" dirty="0" err="1" smtClean="0">
                <a:solidFill>
                  <a:schemeClr val="accent5">
                    <a:lumMod val="75000"/>
                  </a:schemeClr>
                </a:solidFill>
              </a:rPr>
              <a:t>Gattaca</a:t>
            </a:r>
            <a:r>
              <a:rPr lang="en-US" sz="3500" dirty="0" smtClean="0">
                <a:solidFill>
                  <a:schemeClr val="accent5">
                    <a:lumMod val="75000"/>
                  </a:schemeClr>
                </a:solidFill>
              </a:rPr>
              <a:t> (1997, dir. Andrew </a:t>
            </a:r>
            <a:r>
              <a:rPr lang="en-US" sz="3500" dirty="0" err="1" smtClean="0">
                <a:solidFill>
                  <a:schemeClr val="accent5">
                    <a:lumMod val="75000"/>
                  </a:schemeClr>
                </a:solidFill>
              </a:rPr>
              <a:t>Niccols</a:t>
            </a:r>
            <a:r>
              <a:rPr lang="en-US" sz="3500" dirty="0" smtClean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  <a:p>
            <a:pPr marL="0" indent="0" algn="ctr">
              <a:spcBef>
                <a:spcPts val="600"/>
              </a:spcBef>
              <a:spcAft>
                <a:spcPts val="1800"/>
              </a:spcAft>
              <a:buNone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13:06 – 14:28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endParaRPr lang="en-US" sz="2800" dirty="0" smtClean="0"/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en-US" sz="2400" i="1" dirty="0" err="1" smtClean="0"/>
              <a:t>Gattaca</a:t>
            </a:r>
            <a:r>
              <a:rPr lang="en-US" sz="2400" i="1" dirty="0" smtClean="0"/>
              <a:t> </a:t>
            </a:r>
            <a:r>
              <a:rPr lang="en-US" sz="2400" dirty="0" smtClean="0"/>
              <a:t>describes a future “not too distant” from 1997 in which eugenics, and discrimination based on gene tests, are widespread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en-US" sz="2400" dirty="0" smtClean="0"/>
              <a:t>Refers to highly charged discourses of the time</a:t>
            </a:r>
            <a:endParaRPr lang="en-US" sz="2400" dirty="0" smtClean="0">
              <a:solidFill>
                <a:srgbClr val="FF0000"/>
              </a:solidFill>
            </a:endParaRPr>
          </a:p>
          <a:p>
            <a:pPr algn="ctr">
              <a:spcBef>
                <a:spcPts val="600"/>
              </a:spcBef>
              <a:spcAft>
                <a:spcPts val="1800"/>
              </a:spcAft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-36512" y="0"/>
            <a:ext cx="9144000" cy="70294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30000"/>
                </a:schemeClr>
              </a:gs>
              <a:gs pos="50000">
                <a:schemeClr val="bg2">
                  <a:lumMod val="75000"/>
                  <a:alpha val="7000"/>
                </a:schemeClr>
              </a:gs>
              <a:gs pos="100000">
                <a:schemeClr val="accent4">
                  <a:lumMod val="60000"/>
                  <a:lumOff val="40000"/>
                  <a:alpha val="22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067128" cy="1143000"/>
          </a:xfrm>
        </p:spPr>
        <p:txBody>
          <a:bodyPr>
            <a:normAutofit/>
          </a:bodyPr>
          <a:lstStyle/>
          <a:p>
            <a:r>
              <a:rPr lang="de-DE" sz="4000" dirty="0" smtClean="0"/>
              <a:t>Intermodal </a:t>
            </a:r>
            <a:r>
              <a:rPr lang="de-DE" sz="4000" dirty="0" err="1" smtClean="0"/>
              <a:t>contrast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9592" y="1888233"/>
            <a:ext cx="7776864" cy="4709119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en-US" sz="2800" dirty="0" smtClean="0"/>
              <a:t>Anton and Vincent are playing the game of “chicken”, by </a:t>
            </a:r>
            <a:r>
              <a:rPr lang="en-US" sz="2800" dirty="0" smtClean="0">
                <a:solidFill>
                  <a:srgbClr val="C00000"/>
                </a:solidFill>
              </a:rPr>
              <a:t>swimming out to sea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>
                <a:solidFill>
                  <a:srgbClr val="0070C0"/>
                </a:solidFill>
              </a:rPr>
              <a:t>[Mode</a:t>
            </a:r>
            <a:r>
              <a:rPr lang="en-US" sz="2800" baseline="-25000" dirty="0" smtClean="0">
                <a:solidFill>
                  <a:srgbClr val="0070C0"/>
                </a:solidFill>
              </a:rPr>
              <a:t>1</a:t>
            </a:r>
            <a:r>
              <a:rPr lang="en-US" sz="2800" dirty="0" smtClean="0">
                <a:solidFill>
                  <a:srgbClr val="0070C0"/>
                </a:solidFill>
              </a:rPr>
              <a:t>] </a:t>
            </a:r>
            <a:r>
              <a:rPr lang="en-US" sz="2800" dirty="0" smtClean="0">
                <a:solidFill>
                  <a:srgbClr val="C00000"/>
                </a:solidFill>
              </a:rPr>
              <a:t>Narrator’s commentary:</a:t>
            </a:r>
          </a:p>
          <a:p>
            <a:pPr>
              <a:spcBef>
                <a:spcPts val="600"/>
              </a:spcBef>
              <a:spcAft>
                <a:spcPts val="1800"/>
              </a:spcAft>
              <a:buNone/>
            </a:pPr>
            <a:r>
              <a:rPr lang="en-US" sz="2800" i="1" dirty="0" smtClean="0"/>
              <a:t>	</a:t>
            </a:r>
            <a:r>
              <a:rPr lang="en-US" sz="2400" i="1" dirty="0" smtClean="0"/>
              <a:t>“By the time we were playing at blood brothers, I understood there was something very different flowing through my veins, and I’d need an awful lot more than a drop if I was going to get anywhere”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en-US" sz="2800" dirty="0" smtClean="0">
                <a:solidFill>
                  <a:srgbClr val="0070C0"/>
                </a:solidFill>
              </a:rPr>
              <a:t>[Mode</a:t>
            </a:r>
            <a:r>
              <a:rPr lang="en-US" sz="2800" baseline="-25000" dirty="0" smtClean="0">
                <a:solidFill>
                  <a:srgbClr val="0070C0"/>
                </a:solidFill>
              </a:rPr>
              <a:t>2</a:t>
            </a:r>
            <a:r>
              <a:rPr lang="en-US" sz="2800" dirty="0" smtClean="0">
                <a:solidFill>
                  <a:srgbClr val="0070C0"/>
                </a:solidFill>
              </a:rPr>
              <a:t>] </a:t>
            </a:r>
            <a:r>
              <a:rPr lang="en-US" sz="2800" dirty="0" smtClean="0">
                <a:solidFill>
                  <a:srgbClr val="C00000"/>
                </a:solidFill>
              </a:rPr>
              <a:t>Moving images: </a:t>
            </a:r>
            <a:r>
              <a:rPr lang="en-US" sz="2800" dirty="0" smtClean="0"/>
              <a:t>Anton doesn’t scratch himself with the sharp shell offered by Vincent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800" dirty="0" smtClean="0">
                <a:solidFill>
                  <a:srgbClr val="00B050"/>
                </a:solidFill>
              </a:rPr>
              <a:t>Two interpretations</a:t>
            </a:r>
            <a:r>
              <a:rPr lang="en-US" sz="2800" dirty="0" smtClean="0"/>
              <a:t> are possible: </a:t>
            </a:r>
          </a:p>
          <a:p>
            <a:pPr lvl="1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400" dirty="0" smtClean="0"/>
              <a:t>a)	Anton doesn’t want to be Vincent’s blood brother</a:t>
            </a:r>
          </a:p>
          <a:p>
            <a:pPr lvl="1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400" dirty="0" smtClean="0"/>
              <a:t>b)	Anton is the “chicken” (= coward), he doesn’t dare to scratch himself</a:t>
            </a:r>
            <a:endParaRPr lang="en-US" sz="2800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-36512" y="0"/>
            <a:ext cx="9144000" cy="70294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30000"/>
                </a:schemeClr>
              </a:gs>
              <a:gs pos="50000">
                <a:schemeClr val="bg2">
                  <a:lumMod val="75000"/>
                  <a:alpha val="7000"/>
                </a:schemeClr>
              </a:gs>
              <a:gs pos="100000">
                <a:schemeClr val="accent4">
                  <a:lumMod val="60000"/>
                  <a:lumOff val="40000"/>
                  <a:alpha val="22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067128" cy="1143000"/>
          </a:xfrm>
        </p:spPr>
        <p:txBody>
          <a:bodyPr>
            <a:normAutofit/>
          </a:bodyPr>
          <a:lstStyle/>
          <a:p>
            <a:r>
              <a:rPr lang="de-DE" sz="4000" dirty="0" smtClean="0"/>
              <a:t>Intermodal </a:t>
            </a:r>
            <a:r>
              <a:rPr lang="de-DE" sz="4000" dirty="0" err="1" smtClean="0"/>
              <a:t>contrast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9592" y="1888233"/>
            <a:ext cx="7776864" cy="4853135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800" dirty="0" smtClean="0"/>
              <a:t>Could be interpreted as the IIT </a:t>
            </a:r>
            <a:r>
              <a:rPr lang="en-US" sz="2800" i="1" dirty="0" smtClean="0">
                <a:solidFill>
                  <a:srgbClr val="7030A0"/>
                </a:solidFill>
              </a:rPr>
              <a:t>Intermodal disambiguation</a:t>
            </a:r>
          </a:p>
          <a:p>
            <a:pPr lvl="1">
              <a:spcBef>
                <a:spcPts val="600"/>
              </a:spcBef>
              <a:spcAft>
                <a:spcPts val="1200"/>
              </a:spcAft>
              <a:buFont typeface="Wingdings"/>
              <a:buChar char="Ø"/>
            </a:pPr>
            <a:r>
              <a:rPr lang="en-US" sz="2400" dirty="0" smtClean="0"/>
              <a:t>Narrator’s commentary explains Anton’s behavior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800" dirty="0" smtClean="0">
                <a:solidFill>
                  <a:srgbClr val="00B050"/>
                </a:solidFill>
              </a:rPr>
              <a:t>However</a:t>
            </a:r>
            <a:r>
              <a:rPr lang="en-US" sz="2800" dirty="0" smtClean="0"/>
              <a:t>: later in the film, Anton is the “chicken”, he loses the game twice in decisive situations!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800" i="1" dirty="0" smtClean="0">
                <a:solidFill>
                  <a:srgbClr val="7030A0"/>
                </a:solidFill>
              </a:rPr>
              <a:t>Intermodal contrast </a:t>
            </a:r>
            <a:r>
              <a:rPr lang="en-US" sz="2800" dirty="0" smtClean="0"/>
              <a:t>has a double function:</a:t>
            </a:r>
          </a:p>
          <a:p>
            <a:pPr lvl="1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400" dirty="0" smtClean="0"/>
              <a:t>1.	explains us Vincent’s understanding at the time (</a:t>
            </a:r>
            <a:r>
              <a:rPr lang="en-US" sz="2400" dirty="0" err="1" smtClean="0">
                <a:solidFill>
                  <a:srgbClr val="00B050"/>
                </a:solidFill>
              </a:rPr>
              <a:t>intradiegetic</a:t>
            </a:r>
            <a:r>
              <a:rPr lang="en-US" sz="2400" dirty="0" smtClean="0"/>
              <a:t> information)</a:t>
            </a:r>
          </a:p>
          <a:p>
            <a:pPr lvl="1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400" dirty="0" smtClean="0"/>
              <a:t>2.	Narrative hint (</a:t>
            </a:r>
            <a:r>
              <a:rPr lang="en-US" sz="2400" dirty="0" err="1" smtClean="0">
                <a:solidFill>
                  <a:srgbClr val="00B050"/>
                </a:solidFill>
              </a:rPr>
              <a:t>extradiegetic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smtClean="0"/>
              <a:t>information) that Vincent is more courageous</a:t>
            </a:r>
          </a:p>
          <a:p>
            <a:pPr lvl="1">
              <a:spcBef>
                <a:spcPts val="600"/>
              </a:spcBef>
              <a:spcAft>
                <a:spcPts val="1200"/>
              </a:spcAft>
              <a:buFont typeface="Wingdings"/>
              <a:buChar char="Ø"/>
            </a:pPr>
            <a:r>
              <a:rPr lang="en-US" sz="2400" dirty="0" smtClean="0">
                <a:solidFill>
                  <a:srgbClr val="C00000"/>
                </a:solidFill>
              </a:rPr>
              <a:t>Facial expression </a:t>
            </a:r>
            <a:r>
              <a:rPr lang="en-US" sz="2400" dirty="0" smtClean="0"/>
              <a:t>(as a further mode) supports this (“fearful expression”)</a:t>
            </a:r>
          </a:p>
          <a:p>
            <a:pPr lvl="1">
              <a:spcBef>
                <a:spcPts val="600"/>
              </a:spcBef>
              <a:spcAft>
                <a:spcPts val="1200"/>
              </a:spcAft>
              <a:buFont typeface="Wingdings"/>
              <a:buChar char="Ø"/>
            </a:pPr>
            <a:r>
              <a:rPr lang="en-US" sz="2400" i="1" dirty="0" err="1" smtClean="0"/>
              <a:t>haemophobia</a:t>
            </a:r>
            <a:r>
              <a:rPr lang="en-US" sz="2400" i="1" dirty="0" smtClean="0"/>
              <a:t> </a:t>
            </a:r>
            <a:r>
              <a:rPr lang="en-US" sz="2400" dirty="0" smtClean="0"/>
              <a:t>(fear of blood)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-36512" y="0"/>
            <a:ext cx="9144000" cy="70294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30000"/>
                </a:schemeClr>
              </a:gs>
              <a:gs pos="50000">
                <a:schemeClr val="bg2">
                  <a:lumMod val="75000"/>
                  <a:alpha val="7000"/>
                </a:schemeClr>
              </a:gs>
              <a:gs pos="100000">
                <a:schemeClr val="accent4">
                  <a:lumMod val="60000"/>
                  <a:lumOff val="40000"/>
                  <a:alpha val="22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067128" cy="1143000"/>
          </a:xfrm>
        </p:spPr>
        <p:txBody>
          <a:bodyPr>
            <a:normAutofit/>
          </a:bodyPr>
          <a:lstStyle/>
          <a:p>
            <a:r>
              <a:rPr lang="de-DE" sz="4000" dirty="0" err="1" smtClean="0"/>
              <a:t>Example</a:t>
            </a:r>
            <a:r>
              <a:rPr lang="de-DE" sz="4000" dirty="0" smtClean="0"/>
              <a:t> 2</a:t>
            </a:r>
            <a:endParaRPr lang="de-DE" sz="31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9592" y="1888233"/>
            <a:ext cx="8064896" cy="4421087"/>
          </a:xfrm>
        </p:spPr>
        <p:txBody>
          <a:bodyPr>
            <a:normAutofit fontScale="92500" lnSpcReduction="10000"/>
          </a:bodyPr>
          <a:lstStyle/>
          <a:p>
            <a:pPr algn="ctr">
              <a:spcBef>
                <a:spcPts val="600"/>
              </a:spcBef>
              <a:spcAft>
                <a:spcPts val="1800"/>
              </a:spcAft>
              <a:buNone/>
            </a:pPr>
            <a:endParaRPr lang="en-US" sz="2800" dirty="0" smtClean="0">
              <a:solidFill>
                <a:srgbClr val="00B0F0"/>
              </a:solidFill>
            </a:endParaRPr>
          </a:p>
          <a:p>
            <a:pPr marL="0" indent="0" algn="ctr">
              <a:spcBef>
                <a:spcPts val="600"/>
              </a:spcBef>
              <a:spcAft>
                <a:spcPts val="1800"/>
              </a:spcAft>
              <a:buNone/>
            </a:pPr>
            <a:r>
              <a:rPr lang="en-US" i="1" dirty="0" smtClean="0">
                <a:solidFill>
                  <a:srgbClr val="C00000"/>
                </a:solidFill>
              </a:rPr>
              <a:t>Strange Days</a:t>
            </a:r>
            <a:r>
              <a:rPr lang="en-US" dirty="0" smtClean="0">
                <a:solidFill>
                  <a:srgbClr val="C00000"/>
                </a:solidFill>
              </a:rPr>
              <a:t> (1995, dir. Kathryn Bigelow)</a:t>
            </a:r>
            <a:endParaRPr lang="en-US" dirty="0" smtClean="0">
              <a:solidFill>
                <a:srgbClr val="00B0F0"/>
              </a:solidFill>
            </a:endParaRPr>
          </a:p>
          <a:p>
            <a:pPr algn="ctr">
              <a:spcBef>
                <a:spcPts val="600"/>
              </a:spcBef>
              <a:spcAft>
                <a:spcPts val="1800"/>
              </a:spcAft>
              <a:buNone/>
            </a:pPr>
            <a:r>
              <a:rPr lang="en-US" sz="2600" dirty="0" smtClean="0">
                <a:solidFill>
                  <a:srgbClr val="7030A0"/>
                </a:solidFill>
              </a:rPr>
              <a:t>6:35 – 7:26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endParaRPr lang="en-US" sz="2800" dirty="0" smtClean="0"/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en-US" sz="2400" dirty="0" smtClean="0"/>
              <a:t>Another dystopian science fiction film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en-US" sz="2400" dirty="0" smtClean="0"/>
              <a:t>Story about the risks of virtual-reality-recordings of violence and sex used as drugs (“Wire tripping”)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endParaRPr lang="en-US" sz="2800" dirty="0" smtClean="0">
              <a:solidFill>
                <a:srgbClr val="FF0000"/>
              </a:solidFill>
            </a:endParaRPr>
          </a:p>
          <a:p>
            <a:pPr algn="ctr">
              <a:spcBef>
                <a:spcPts val="600"/>
              </a:spcBef>
              <a:spcAft>
                <a:spcPts val="1800"/>
              </a:spcAft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-36512" y="0"/>
            <a:ext cx="9144000" cy="70294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30000"/>
                </a:schemeClr>
              </a:gs>
              <a:gs pos="50000">
                <a:schemeClr val="bg2">
                  <a:lumMod val="75000"/>
                  <a:alpha val="7000"/>
                </a:schemeClr>
              </a:gs>
              <a:gs pos="100000">
                <a:schemeClr val="accent4">
                  <a:lumMod val="60000"/>
                  <a:lumOff val="40000"/>
                  <a:alpha val="22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067128" cy="1143000"/>
          </a:xfrm>
        </p:spPr>
        <p:txBody>
          <a:bodyPr>
            <a:normAutofit/>
          </a:bodyPr>
          <a:lstStyle/>
          <a:p>
            <a:r>
              <a:rPr lang="de-DE" sz="4000" dirty="0" smtClean="0"/>
              <a:t>Intermodal </a:t>
            </a:r>
            <a:r>
              <a:rPr lang="de-DE" sz="4000" dirty="0" err="1" smtClean="0"/>
              <a:t>contrast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9592" y="1888233"/>
            <a:ext cx="7776864" cy="3989039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>
                <a:solidFill>
                  <a:srgbClr val="0070C0"/>
                </a:solidFill>
              </a:rPr>
              <a:t>[Mode</a:t>
            </a:r>
            <a:r>
              <a:rPr lang="en-US" sz="2800" baseline="-25000" dirty="0" smtClean="0">
                <a:solidFill>
                  <a:srgbClr val="0070C0"/>
                </a:solidFill>
              </a:rPr>
              <a:t>1</a:t>
            </a:r>
            <a:r>
              <a:rPr lang="en-US" sz="2800" dirty="0" smtClean="0">
                <a:solidFill>
                  <a:srgbClr val="0070C0"/>
                </a:solidFill>
              </a:rPr>
              <a:t>] </a:t>
            </a:r>
            <a:r>
              <a:rPr lang="en-US" sz="2800" dirty="0" smtClean="0">
                <a:solidFill>
                  <a:srgbClr val="C00000"/>
                </a:solidFill>
              </a:rPr>
              <a:t>Moving images:</a:t>
            </a:r>
          </a:p>
          <a:p>
            <a:pPr>
              <a:spcBef>
                <a:spcPts val="600"/>
              </a:spcBef>
              <a:spcAft>
                <a:spcPts val="1800"/>
              </a:spcAft>
              <a:buNone/>
            </a:pPr>
            <a:r>
              <a:rPr lang="en-US" sz="2800" i="1" dirty="0" smtClean="0"/>
              <a:t>	</a:t>
            </a:r>
            <a:r>
              <a:rPr lang="en-US" sz="2400" dirty="0" smtClean="0"/>
              <a:t>Lenny Nero is travelling in his car through Los Angeles, during Christmas holidays before New Year’s eve of the year 2000. Among other scenes of street violence, we see how a man dressed as Santa Claus is chased and assailed.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en-US" sz="2800" dirty="0" smtClean="0">
                <a:solidFill>
                  <a:srgbClr val="0070C0"/>
                </a:solidFill>
              </a:rPr>
              <a:t>[Mode</a:t>
            </a:r>
            <a:r>
              <a:rPr lang="en-US" sz="2800" baseline="-25000" dirty="0" smtClean="0">
                <a:solidFill>
                  <a:srgbClr val="0070C0"/>
                </a:solidFill>
              </a:rPr>
              <a:t>2</a:t>
            </a:r>
            <a:r>
              <a:rPr lang="en-US" sz="2800" dirty="0" smtClean="0">
                <a:solidFill>
                  <a:srgbClr val="0070C0"/>
                </a:solidFill>
              </a:rPr>
              <a:t>] </a:t>
            </a:r>
            <a:r>
              <a:rPr lang="en-US" sz="2800" dirty="0" smtClean="0">
                <a:solidFill>
                  <a:srgbClr val="00B050"/>
                </a:solidFill>
              </a:rPr>
              <a:t>Music</a:t>
            </a:r>
            <a:r>
              <a:rPr lang="en-US" sz="2800" dirty="0" smtClean="0">
                <a:solidFill>
                  <a:srgbClr val="C00000"/>
                </a:solidFill>
              </a:rPr>
              <a:t>: </a:t>
            </a:r>
            <a:r>
              <a:rPr lang="en-US" sz="2800" dirty="0" smtClean="0"/>
              <a:t>“Amen” </a:t>
            </a:r>
            <a:r>
              <a:rPr lang="en-US" sz="2800" dirty="0" err="1" smtClean="0"/>
              <a:t>aus</a:t>
            </a:r>
            <a:r>
              <a:rPr lang="en-US" sz="2800" dirty="0" smtClean="0"/>
              <a:t> </a:t>
            </a:r>
            <a:r>
              <a:rPr lang="it-IT" sz="2800" i="1" dirty="0" err="1" smtClean="0"/>
              <a:t>Stabat</a:t>
            </a:r>
            <a:r>
              <a:rPr lang="it-IT" sz="2800" i="1" dirty="0" smtClean="0"/>
              <a:t> Mater </a:t>
            </a:r>
            <a:r>
              <a:rPr lang="it-IT" sz="2800" dirty="0" err="1" smtClean="0"/>
              <a:t>by</a:t>
            </a:r>
            <a:r>
              <a:rPr lang="it-IT" sz="2800" dirty="0" smtClean="0"/>
              <a:t> Giovanni </a:t>
            </a:r>
            <a:r>
              <a:rPr lang="it-IT" sz="2800" dirty="0" err="1" smtClean="0"/>
              <a:t>Pergolesi</a:t>
            </a:r>
            <a:r>
              <a:rPr lang="it-IT" sz="2800" dirty="0" smtClean="0"/>
              <a:t> (</a:t>
            </a:r>
            <a:r>
              <a:rPr lang="it-IT" sz="2800" dirty="0" err="1" smtClean="0"/>
              <a:t>piece</a:t>
            </a:r>
            <a:r>
              <a:rPr lang="it-IT" sz="2800" dirty="0" smtClean="0"/>
              <a:t> 12: </a:t>
            </a:r>
            <a:r>
              <a:rPr lang="it-IT" sz="2800" i="1" dirty="0" smtClean="0"/>
              <a:t>Quando Corpus – Amen</a:t>
            </a:r>
            <a:r>
              <a:rPr lang="it-IT" sz="2800" dirty="0" smtClean="0"/>
              <a:t>)</a:t>
            </a:r>
            <a:endParaRPr lang="en-US" sz="2800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1656</Words>
  <Application>Microsoft Office PowerPoint</Application>
  <PresentationFormat>Bildschirmpräsentation (4:3)</PresentationFormat>
  <Paragraphs>159</Paragraphs>
  <Slides>22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23" baseType="lpstr">
      <vt:lpstr>Larissa-Design</vt:lpstr>
      <vt:lpstr>Changing the (Semantic) Frame   Intermodal Contrast as a Narrative Device in Film </vt:lpstr>
      <vt:lpstr>Overview</vt:lpstr>
      <vt:lpstr>What are intermodal interactions?</vt:lpstr>
      <vt:lpstr>Layers in multimodal texts</vt:lpstr>
      <vt:lpstr>Example 1</vt:lpstr>
      <vt:lpstr>Intermodal contrast</vt:lpstr>
      <vt:lpstr>Intermodal contrast</vt:lpstr>
      <vt:lpstr>Example 2</vt:lpstr>
      <vt:lpstr>Intermodal contrast</vt:lpstr>
      <vt:lpstr>Intermodal contrast</vt:lpstr>
      <vt:lpstr>Intermodality and semantic frames</vt:lpstr>
      <vt:lpstr>What are semantic frames?</vt:lpstr>
      <vt:lpstr>Semantic frames in film</vt:lpstr>
      <vt:lpstr>Social / cultural change and textual depictions</vt:lpstr>
      <vt:lpstr>Example 3</vt:lpstr>
      <vt:lpstr>Intermodal differences between semantic frames</vt:lpstr>
      <vt:lpstr>Frame Conception &amp; Birth (1997)real</vt:lpstr>
      <vt:lpstr>Frame Conception &amp; Birth (future that is “not too distant” from 1997)fictional</vt:lpstr>
      <vt:lpstr>Frame networks</vt:lpstr>
      <vt:lpstr>Framing in film</vt:lpstr>
      <vt:lpstr>Conclusion</vt:lpstr>
      <vt:lpstr>Selected bibliography on multimodality, intermodal interactions, and frames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User</dc:creator>
  <cp:lastModifiedBy>User</cp:lastModifiedBy>
  <cp:revision>1777</cp:revision>
  <dcterms:created xsi:type="dcterms:W3CDTF">2011-10-07T09:52:19Z</dcterms:created>
  <dcterms:modified xsi:type="dcterms:W3CDTF">2015-06-20T13:33:50Z</dcterms:modified>
</cp:coreProperties>
</file>