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81" r:id="rId3"/>
    <p:sldId id="441" r:id="rId4"/>
    <p:sldId id="443" r:id="rId5"/>
    <p:sldId id="433" r:id="rId6"/>
    <p:sldId id="444" r:id="rId7"/>
    <p:sldId id="446" r:id="rId8"/>
    <p:sldId id="448" r:id="rId9"/>
    <p:sldId id="447" r:id="rId10"/>
    <p:sldId id="442" r:id="rId11"/>
    <p:sldId id="452" r:id="rId12"/>
    <p:sldId id="445" r:id="rId13"/>
    <p:sldId id="435" r:id="rId14"/>
    <p:sldId id="451" r:id="rId15"/>
    <p:sldId id="299" r:id="rId16"/>
  </p:sldIdLst>
  <p:sldSz cx="9144000" cy="6858000" type="screen4x3"/>
  <p:notesSz cx="6648450" cy="98504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45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65550" y="0"/>
            <a:ext cx="288131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AD250-790D-47A5-9D8C-21041CB37897}" type="datetimeFigureOut">
              <a:rPr lang="de-DE" smtClean="0"/>
              <a:pPr/>
              <a:t>28.04.2015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56725"/>
            <a:ext cx="288131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65550" y="9356725"/>
            <a:ext cx="288131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721ED-39C7-4360-AB62-1A7C750B86C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D6B63-8FBD-4908-BBB2-B6F9B0311460}" type="datetimeFigureOut">
              <a:rPr lang="de-DE" smtClean="0"/>
              <a:pPr/>
              <a:t>28.04.2015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62013" y="738188"/>
            <a:ext cx="4924425" cy="3694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4845" y="4678958"/>
            <a:ext cx="5318760" cy="4432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7CB1-8F41-45A2-8F2B-9A3D0495F42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28.04.2015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28.04.2015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28.04.2015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28.04.2015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28.04.2015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28.04.2015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88235-96F2-4579-AC07-087C0795FF18}" type="datetimeFigureOut">
              <a:rPr lang="de-DE" smtClean="0"/>
              <a:pPr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TU_Chemnitz_positiv_gruen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0"/>
            <a:ext cx="2566416" cy="1676400"/>
          </a:xfrm>
          <a:prstGeom prst="rect">
            <a:avLst/>
          </a:prstGeom>
        </p:spPr>
      </p:pic>
      <p:pic>
        <p:nvPicPr>
          <p:cNvPr id="4" name="Grafik 3" descr="AvH_Logo_n7_Word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32656"/>
            <a:ext cx="1890752" cy="1080896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0" y="-27384"/>
            <a:ext cx="9144000" cy="6885384"/>
          </a:xfrm>
          <a:prstGeom prst="rect">
            <a:avLst/>
          </a:prstGeom>
          <a:blipFill dpi="0" rotWithShape="1">
            <a:blip r:embed="rId4" cstate="print">
              <a:alphaModFix amt="50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3832" y="2564904"/>
            <a:ext cx="7702624" cy="1470025"/>
          </a:xfrm>
        </p:spPr>
        <p:txBody>
          <a:bodyPr>
            <a:normAutofit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b="1" dirty="0" err="1" smtClean="0">
                <a:solidFill>
                  <a:schemeClr val="bg1"/>
                </a:solidFill>
                <a:effectLst>
                  <a:outerShdw blurRad="50800" dist="101600" dir="2700000" algn="tl" rotWithShape="0">
                    <a:schemeClr val="tx1">
                      <a:alpha val="40000"/>
                    </a:schemeClr>
                  </a:outerShdw>
                </a:effectLst>
              </a:rPr>
              <a:t>Semiotik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50800" dist="101600" dir="2700000" algn="tl" rotWithShape="0">
                    <a:schemeClr val="tx1">
                      <a:alpha val="40000"/>
                    </a:schemeClr>
                  </a:outerShdw>
                </a:effectLst>
              </a:rPr>
              <a:t>-Workshop</a:t>
            </a:r>
            <a:r>
              <a:rPr lang="en-US" sz="1300" b="1" i="1" dirty="0" smtClean="0">
                <a:solidFill>
                  <a:schemeClr val="bg1"/>
                </a:solidFill>
                <a:effectLst>
                  <a:outerShdw blurRad="50800" dist="101600" dir="2700000" algn="tl" rotWithShape="0">
                    <a:schemeClr val="tx1">
                      <a:alpha val="40000"/>
                    </a:schemeClr>
                  </a:outerShdw>
                </a:effectLst>
              </a:rPr>
              <a:t> 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50800" dist="101600" dir="2700000" algn="tl" rotWithShape="0">
                    <a:schemeClr val="tx1">
                      <a:alpha val="40000"/>
                    </a:schemeClr>
                  </a:outerShdw>
                </a:effectLst>
              </a:rPr>
              <a:t/>
            </a:r>
            <a:br>
              <a:rPr lang="en-US" b="1" i="1" dirty="0" smtClean="0">
                <a:solidFill>
                  <a:schemeClr val="bg1"/>
                </a:solidFill>
                <a:effectLst>
                  <a:outerShdw blurRad="50800" dist="101600" dir="2700000" algn="tl" rotWithShape="0">
                    <a:schemeClr val="tx1">
                      <a:alpha val="40000"/>
                    </a:schemeClr>
                  </a:outerShdw>
                </a:effectLst>
              </a:rPr>
            </a:br>
            <a:r>
              <a:rPr lang="de-DE" sz="3800" dirty="0" smtClean="0">
                <a:solidFill>
                  <a:schemeClr val="bg1"/>
                </a:solidFill>
                <a:effectLst>
                  <a:outerShdw blurRad="50800" dist="101600" dir="2700000" algn="tl" rotWithShape="0">
                    <a:schemeClr val="tx1">
                      <a:alpha val="40000"/>
                    </a:schemeClr>
                  </a:outerShdw>
                </a:effectLst>
              </a:rPr>
              <a:t>Multimodale Filmanalyse</a:t>
            </a:r>
            <a:endParaRPr lang="de-DE" sz="3800" dirty="0">
              <a:solidFill>
                <a:schemeClr val="accent1">
                  <a:lumMod val="75000"/>
                </a:schemeClr>
              </a:solidFill>
              <a:effectLst>
                <a:outerShdw blurRad="50800" dist="1016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87624" y="4293096"/>
            <a:ext cx="6728792" cy="1752600"/>
          </a:xfrm>
        </p:spPr>
        <p:txBody>
          <a:bodyPr/>
          <a:lstStyle/>
          <a:p>
            <a:endParaRPr lang="de-DE" dirty="0" smtClean="0">
              <a:solidFill>
                <a:schemeClr val="bg1"/>
              </a:solidFill>
              <a:effectLst>
                <a:outerShdw blurRad="76200" dist="63500" dir="2700000" algn="tl" rotWithShape="0">
                  <a:prstClr val="black">
                    <a:alpha val="80000"/>
                  </a:prstClr>
                </a:outerShdw>
              </a:effectLst>
            </a:endParaRPr>
          </a:p>
          <a:p>
            <a:pPr algn="r"/>
            <a:r>
              <a:rPr lang="de-DE" sz="2800" dirty="0" smtClean="0">
                <a:solidFill>
                  <a:schemeClr val="bg1"/>
                </a:solidFill>
                <a:effectLst>
                  <a:outerShdw blurRad="76200" dist="101600" dir="2700000" algn="tl" rotWithShape="0">
                    <a:prstClr val="black">
                      <a:alpha val="80000"/>
                    </a:prstClr>
                  </a:outerShdw>
                </a:effectLst>
              </a:rPr>
              <a:t>Martin Siefkes</a:t>
            </a:r>
            <a:br>
              <a:rPr lang="de-DE" sz="2800" dirty="0" smtClean="0">
                <a:solidFill>
                  <a:schemeClr val="bg1"/>
                </a:solidFill>
                <a:effectLst>
                  <a:outerShdw blurRad="76200" dist="101600" dir="2700000" algn="tl" rotWithShape="0">
                    <a:prstClr val="black">
                      <a:alpha val="80000"/>
                    </a:prstClr>
                  </a:outerShdw>
                </a:effectLst>
              </a:rPr>
            </a:br>
            <a:r>
              <a:rPr lang="de-DE" sz="2800" dirty="0" smtClean="0">
                <a:solidFill>
                  <a:schemeClr val="bg1"/>
                </a:solidFill>
                <a:effectLst>
                  <a:outerShdw blurRad="76200" dist="101600" dir="2700000" algn="tl" rotWithShape="0">
                    <a:prstClr val="black">
                      <a:alpha val="80000"/>
                    </a:prstClr>
                  </a:outerShdw>
                </a:effectLst>
              </a:rPr>
              <a:t>Technische Universität Chemnitz</a:t>
            </a:r>
          </a:p>
          <a:p>
            <a:endParaRPr lang="de-DE" dirty="0" smtClean="0">
              <a:solidFill>
                <a:schemeClr val="bg1"/>
              </a:solidFill>
              <a:effectLst>
                <a:outerShdw blurRad="76200" dist="63500" dir="2700000" algn="tl" rotWithShape="0">
                  <a:prstClr val="black">
                    <a:alpha val="8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err="1" smtClean="0"/>
              <a:t>Example</a:t>
            </a:r>
            <a:r>
              <a:rPr lang="de-DE" sz="4000" dirty="0" smtClean="0"/>
              <a:t> 1</a:t>
            </a:r>
            <a:endParaRPr lang="de-DE" sz="3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412776"/>
            <a:ext cx="8064896" cy="4709119"/>
          </a:xfrm>
        </p:spPr>
        <p:txBody>
          <a:bodyPr>
            <a:normAutofit fontScale="55000" lnSpcReduction="20000"/>
          </a:bodyPr>
          <a:lstStyle/>
          <a:p>
            <a:pPr algn="ctr">
              <a:spcBef>
                <a:spcPts val="600"/>
              </a:spcBef>
              <a:spcAft>
                <a:spcPts val="1800"/>
              </a:spcAft>
              <a:buNone/>
            </a:pPr>
            <a:endParaRPr lang="en-US" sz="2800" dirty="0" smtClean="0"/>
          </a:p>
          <a:p>
            <a:pPr algn="ctr"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4700" i="1" dirty="0" smtClean="0">
                <a:solidFill>
                  <a:srgbClr val="C00000"/>
                </a:solidFill>
              </a:rPr>
              <a:t>Strange Days</a:t>
            </a:r>
            <a:r>
              <a:rPr lang="en-US" sz="4700" dirty="0" smtClean="0">
                <a:solidFill>
                  <a:srgbClr val="C00000"/>
                </a:solidFill>
              </a:rPr>
              <a:t> (1995, dir.: Kathryn Bigelow)</a:t>
            </a:r>
          </a:p>
          <a:p>
            <a:pPr algn="ctr"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3300" dirty="0" smtClean="0">
                <a:solidFill>
                  <a:srgbClr val="7030A0"/>
                </a:solidFill>
              </a:rPr>
              <a:t>20:00 – 24:00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sz="2800" dirty="0" smtClean="0"/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err="1" smtClean="0"/>
              <a:t>Dystopische</a:t>
            </a:r>
            <a:r>
              <a:rPr lang="en-US" sz="2800" dirty="0" smtClean="0"/>
              <a:t> </a:t>
            </a:r>
            <a:r>
              <a:rPr lang="en-US" sz="2800" dirty="0" err="1" smtClean="0"/>
              <a:t>Zukunft</a:t>
            </a:r>
            <a:endParaRPr lang="en-US" sz="2800" dirty="0" smtClean="0"/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/>
              <a:t>“Wire tripping”: </a:t>
            </a:r>
            <a:r>
              <a:rPr lang="en-US" sz="2800" dirty="0" err="1" smtClean="0"/>
              <a:t>Technik</a:t>
            </a:r>
            <a:r>
              <a:rPr lang="en-US" sz="2800" dirty="0" smtClean="0"/>
              <a:t> </a:t>
            </a:r>
            <a:r>
              <a:rPr lang="en-US" sz="2800" dirty="0" err="1" smtClean="0"/>
              <a:t>der</a:t>
            </a:r>
            <a:r>
              <a:rPr lang="en-US" sz="2800" dirty="0" smtClean="0"/>
              <a:t> Virtual Reality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err="1" smtClean="0"/>
              <a:t>Mit</a:t>
            </a:r>
            <a:r>
              <a:rPr lang="en-US" sz="2800" dirty="0" smtClean="0"/>
              <a:t> </a:t>
            </a:r>
            <a:r>
              <a:rPr lang="en-US" sz="2800" dirty="0" err="1" smtClean="0"/>
              <a:t>Hilfe</a:t>
            </a:r>
            <a:r>
              <a:rPr lang="en-US" sz="2800" dirty="0" smtClean="0"/>
              <a:t> </a:t>
            </a:r>
            <a:r>
              <a:rPr lang="en-US" sz="2800" dirty="0" err="1" smtClean="0"/>
              <a:t>einer</a:t>
            </a:r>
            <a:r>
              <a:rPr lang="en-US" sz="2800" dirty="0" smtClean="0"/>
              <a:t> “SQUID” </a:t>
            </a:r>
            <a:r>
              <a:rPr lang="en-US" sz="2800" dirty="0" err="1" smtClean="0"/>
              <a:t>genannten</a:t>
            </a:r>
            <a:r>
              <a:rPr lang="en-US" sz="2800" dirty="0" smtClean="0"/>
              <a:t> </a:t>
            </a:r>
            <a:r>
              <a:rPr lang="en-US" sz="2800" dirty="0" err="1" smtClean="0"/>
              <a:t>Technik</a:t>
            </a:r>
            <a:r>
              <a:rPr lang="en-US" sz="2800" dirty="0" smtClean="0"/>
              <a:t> </a:t>
            </a:r>
            <a:r>
              <a:rPr lang="en-US" sz="2800" dirty="0" err="1" smtClean="0"/>
              <a:t>werden</a:t>
            </a:r>
            <a:r>
              <a:rPr lang="en-US" sz="2800" dirty="0" smtClean="0"/>
              <a:t> </a:t>
            </a:r>
            <a:r>
              <a:rPr lang="en-US" sz="2800" dirty="0" err="1" smtClean="0"/>
              <a:t>Wahrnehmungen</a:t>
            </a:r>
            <a:r>
              <a:rPr lang="en-US" sz="2800" dirty="0" smtClean="0"/>
              <a:t> (</a:t>
            </a:r>
            <a:r>
              <a:rPr lang="en-US" sz="2800" dirty="0" err="1" smtClean="0"/>
              <a:t>visuell</a:t>
            </a:r>
            <a:r>
              <a:rPr lang="en-US" sz="2800" dirty="0" smtClean="0"/>
              <a:t> und </a:t>
            </a:r>
            <a:r>
              <a:rPr lang="en-US" sz="2800" dirty="0" err="1" smtClean="0"/>
              <a:t>akustisch</a:t>
            </a:r>
            <a:r>
              <a:rPr lang="en-US" sz="2800" dirty="0" smtClean="0"/>
              <a:t>) und </a:t>
            </a:r>
            <a:r>
              <a:rPr lang="en-US" sz="2800" dirty="0" err="1" smtClean="0"/>
              <a:t>Empfindungen</a:t>
            </a:r>
            <a:r>
              <a:rPr lang="en-US" sz="2800" dirty="0" smtClean="0"/>
              <a:t> </a:t>
            </a:r>
            <a:r>
              <a:rPr lang="en-US" sz="2800" dirty="0" err="1" smtClean="0"/>
              <a:t>eines</a:t>
            </a:r>
            <a:r>
              <a:rPr lang="en-US" sz="2800" dirty="0" smtClean="0"/>
              <a:t> </a:t>
            </a:r>
            <a:r>
              <a:rPr lang="en-US" sz="2800" dirty="0" err="1" smtClean="0"/>
              <a:t>Menschen</a:t>
            </a:r>
            <a:r>
              <a:rPr lang="en-US" sz="2800" dirty="0" smtClean="0"/>
              <a:t> </a:t>
            </a:r>
            <a:r>
              <a:rPr lang="en-US" sz="2800" dirty="0" err="1" smtClean="0"/>
              <a:t>aufgezeichnet</a:t>
            </a:r>
            <a:r>
              <a:rPr lang="en-US" sz="2800" dirty="0" smtClean="0"/>
              <a:t>, </a:t>
            </a:r>
            <a:r>
              <a:rPr lang="en-US" sz="2800" dirty="0" err="1" smtClean="0"/>
              <a:t>gespeichert</a:t>
            </a:r>
            <a:r>
              <a:rPr lang="en-US" sz="2800" dirty="0" smtClean="0"/>
              <a:t> und </a:t>
            </a:r>
            <a:r>
              <a:rPr lang="en-US" sz="2800" dirty="0" err="1" smtClean="0"/>
              <a:t>abgespielt</a:t>
            </a:r>
            <a:endParaRPr lang="en-US" sz="2800" dirty="0" smtClean="0"/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err="1" smtClean="0"/>
              <a:t>Technik</a:t>
            </a:r>
            <a:r>
              <a:rPr lang="en-US" sz="2800" dirty="0" smtClean="0"/>
              <a:t>  </a:t>
            </a:r>
            <a:r>
              <a:rPr lang="en-US" sz="2800" dirty="0" err="1" smtClean="0"/>
              <a:t>wird</a:t>
            </a:r>
            <a:r>
              <a:rPr lang="en-US" sz="2800" dirty="0" smtClean="0"/>
              <a:t> </a:t>
            </a:r>
            <a:r>
              <a:rPr lang="en-US" sz="2800" dirty="0" err="1" smtClean="0"/>
              <a:t>ähnlich</a:t>
            </a:r>
            <a:r>
              <a:rPr lang="en-US" sz="2800" dirty="0" smtClean="0"/>
              <a:t> </a:t>
            </a:r>
            <a:r>
              <a:rPr lang="en-US" sz="2800" dirty="0" err="1" smtClean="0"/>
              <a:t>einer</a:t>
            </a:r>
            <a:r>
              <a:rPr lang="en-US" sz="2800" dirty="0" smtClean="0"/>
              <a:t> </a:t>
            </a:r>
            <a:r>
              <a:rPr lang="en-US" sz="2800" dirty="0" err="1" smtClean="0"/>
              <a:t>Droge</a:t>
            </a:r>
            <a:r>
              <a:rPr lang="en-US" sz="2800" dirty="0" smtClean="0"/>
              <a:t> </a:t>
            </a:r>
            <a:r>
              <a:rPr lang="en-US" sz="2800" dirty="0" err="1" smtClean="0"/>
              <a:t>missbraucht</a:t>
            </a:r>
            <a:r>
              <a:rPr lang="en-US" sz="2800" dirty="0" smtClean="0"/>
              <a:t>: “Wire tripping”</a:t>
            </a:r>
          </a:p>
          <a:p>
            <a:pPr algn="ctr">
              <a:spcBef>
                <a:spcPts val="600"/>
              </a:spcBef>
              <a:spcAft>
                <a:spcPts val="1800"/>
              </a:spcAft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Annotationstabelle</a:t>
            </a:r>
            <a:endParaRPr lang="de-DE" sz="3100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52"/>
                <a:gridCol w="1409288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Modus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20:00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20:05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20:10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20:15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Sprache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Prosodie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Gestik</a:t>
                      </a:r>
                      <a:r>
                        <a:rPr lang="en-GB" dirty="0" smtClean="0"/>
                        <a:t>/</a:t>
                      </a:r>
                      <a:r>
                        <a:rPr lang="en-GB" dirty="0" err="1" smtClean="0"/>
                        <a:t>Mimik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Körperhaltung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Proxemik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Kleidung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Beleuchtung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Musik</a:t>
                      </a:r>
                      <a:r>
                        <a:rPr lang="en-GB" dirty="0" smtClean="0"/>
                        <a:t>/</a:t>
                      </a:r>
                      <a:r>
                        <a:rPr lang="en-GB" dirty="0" err="1" smtClean="0"/>
                        <a:t>Geräusche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err="1" smtClean="0"/>
              <a:t>Example</a:t>
            </a:r>
            <a:r>
              <a:rPr lang="de-DE" sz="4000" dirty="0" smtClean="0"/>
              <a:t> 2</a:t>
            </a:r>
            <a:endParaRPr lang="de-DE" sz="3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340768"/>
            <a:ext cx="8064896" cy="4709119"/>
          </a:xfrm>
        </p:spPr>
        <p:txBody>
          <a:bodyPr>
            <a:normAutofit fontScale="77500" lnSpcReduction="20000"/>
          </a:bodyPr>
          <a:lstStyle/>
          <a:p>
            <a:pPr algn="ctr">
              <a:spcBef>
                <a:spcPts val="600"/>
              </a:spcBef>
              <a:spcAft>
                <a:spcPts val="1800"/>
              </a:spcAft>
              <a:buNone/>
            </a:pPr>
            <a:endParaRPr lang="en-US" sz="2800" dirty="0" smtClean="0"/>
          </a:p>
          <a:p>
            <a:pPr algn="ctr"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3400" i="1" dirty="0" err="1" smtClean="0">
                <a:solidFill>
                  <a:srgbClr val="00B050"/>
                </a:solidFill>
              </a:rPr>
              <a:t>Gattaca</a:t>
            </a:r>
            <a:r>
              <a:rPr lang="en-US" sz="3400" dirty="0" smtClean="0">
                <a:solidFill>
                  <a:srgbClr val="00B050"/>
                </a:solidFill>
              </a:rPr>
              <a:t> (1997, dir.: Andrew </a:t>
            </a:r>
            <a:r>
              <a:rPr lang="en-US" sz="3400" dirty="0" err="1" smtClean="0">
                <a:solidFill>
                  <a:srgbClr val="00B050"/>
                </a:solidFill>
              </a:rPr>
              <a:t>Niccols</a:t>
            </a:r>
            <a:r>
              <a:rPr lang="en-US" sz="3400" dirty="0" smtClean="0">
                <a:solidFill>
                  <a:srgbClr val="00B050"/>
                </a:solidFill>
              </a:rPr>
              <a:t>)</a:t>
            </a:r>
          </a:p>
          <a:p>
            <a:pPr algn="ctr"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9:00 – 10:35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sz="2800" dirty="0" smtClean="0"/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err="1" smtClean="0"/>
              <a:t>Beschreibt</a:t>
            </a:r>
            <a:r>
              <a:rPr lang="en-US" sz="2800" dirty="0" smtClean="0"/>
              <a:t> </a:t>
            </a:r>
            <a:r>
              <a:rPr lang="en-US" sz="2800" dirty="0" err="1" smtClean="0"/>
              <a:t>eine</a:t>
            </a:r>
            <a:r>
              <a:rPr lang="en-US" sz="2800" dirty="0" smtClean="0"/>
              <a:t> </a:t>
            </a:r>
            <a:r>
              <a:rPr lang="en-US" sz="2800" dirty="0" err="1" smtClean="0"/>
              <a:t>nicht</a:t>
            </a:r>
            <a:r>
              <a:rPr lang="en-US" sz="2800" dirty="0" smtClean="0"/>
              <a:t> </a:t>
            </a:r>
            <a:r>
              <a:rPr lang="en-US" sz="2800" dirty="0" err="1" smtClean="0"/>
              <a:t>weit</a:t>
            </a:r>
            <a:r>
              <a:rPr lang="en-US" sz="2800" dirty="0" smtClean="0"/>
              <a:t> </a:t>
            </a:r>
            <a:r>
              <a:rPr lang="en-US" sz="2800" dirty="0" err="1" smtClean="0"/>
              <a:t>entfernte</a:t>
            </a:r>
            <a:r>
              <a:rPr lang="en-US" sz="2800" dirty="0" smtClean="0"/>
              <a:t> (“not too distant”) </a:t>
            </a:r>
            <a:r>
              <a:rPr lang="en-US" sz="2800" dirty="0" err="1" smtClean="0"/>
              <a:t>Zukunft</a:t>
            </a:r>
            <a:r>
              <a:rPr lang="en-US" sz="2800" dirty="0" smtClean="0"/>
              <a:t> </a:t>
            </a:r>
            <a:r>
              <a:rPr lang="en-US" sz="2800" dirty="0" err="1" smtClean="0"/>
              <a:t>ausgehend</a:t>
            </a:r>
            <a:r>
              <a:rPr lang="en-US" sz="2800" dirty="0" smtClean="0"/>
              <a:t> von 1997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err="1" smtClean="0"/>
              <a:t>Gentechnik</a:t>
            </a:r>
            <a:r>
              <a:rPr lang="en-US" sz="2800" dirty="0" smtClean="0"/>
              <a:t>, </a:t>
            </a:r>
            <a:r>
              <a:rPr lang="en-US" sz="2800" dirty="0" err="1" smtClean="0"/>
              <a:t>Eugenik</a:t>
            </a:r>
            <a:r>
              <a:rPr lang="en-US" sz="2800" dirty="0" smtClean="0"/>
              <a:t> und </a:t>
            </a:r>
            <a:r>
              <a:rPr lang="en-US" sz="2800" dirty="0" err="1" smtClean="0"/>
              <a:t>Diskriminierung</a:t>
            </a:r>
            <a:r>
              <a:rPr lang="en-US" sz="2800" dirty="0" smtClean="0"/>
              <a:t> auf </a:t>
            </a:r>
            <a:r>
              <a:rPr lang="en-US" sz="2800" dirty="0" err="1" smtClean="0"/>
              <a:t>der</a:t>
            </a:r>
            <a:r>
              <a:rPr lang="en-US" sz="2800" dirty="0" smtClean="0"/>
              <a:t> Basis von </a:t>
            </a:r>
            <a:r>
              <a:rPr lang="en-US" sz="2800" dirty="0" err="1" smtClean="0"/>
              <a:t>Gentests</a:t>
            </a:r>
            <a:r>
              <a:rPr lang="en-US" sz="2800" dirty="0" smtClean="0"/>
              <a:t> </a:t>
            </a:r>
            <a:r>
              <a:rPr lang="en-US" sz="2800" dirty="0" err="1" smtClean="0"/>
              <a:t>sind</a:t>
            </a:r>
            <a:r>
              <a:rPr lang="en-US" sz="2800" dirty="0" smtClean="0"/>
              <a:t> normal </a:t>
            </a:r>
            <a:r>
              <a:rPr lang="en-US" sz="2800" dirty="0" err="1" smtClean="0"/>
              <a:t>geworden</a:t>
            </a:r>
            <a:endParaRPr lang="en-US" sz="2800" dirty="0" smtClean="0"/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err="1" smtClean="0"/>
              <a:t>Bezieht</a:t>
            </a:r>
            <a:r>
              <a:rPr lang="en-US" sz="2800" dirty="0" smtClean="0"/>
              <a:t> </a:t>
            </a:r>
            <a:r>
              <a:rPr lang="en-US" sz="2800" dirty="0" err="1" smtClean="0"/>
              <a:t>sich</a:t>
            </a:r>
            <a:r>
              <a:rPr lang="en-US" sz="2800" dirty="0" smtClean="0"/>
              <a:t> </a:t>
            </a:r>
            <a:r>
              <a:rPr lang="en-US" sz="2800" dirty="0" err="1" smtClean="0"/>
              <a:t>damit</a:t>
            </a:r>
            <a:r>
              <a:rPr lang="en-US" sz="2800" dirty="0" smtClean="0"/>
              <a:t> auf </a:t>
            </a:r>
            <a:r>
              <a:rPr lang="en-US" sz="2800" dirty="0" err="1" smtClean="0"/>
              <a:t>kontroverse</a:t>
            </a:r>
            <a:r>
              <a:rPr lang="en-US" sz="2800" dirty="0" smtClean="0"/>
              <a:t> </a:t>
            </a:r>
            <a:r>
              <a:rPr lang="en-US" sz="2800" dirty="0" err="1" smtClean="0"/>
              <a:t>Diskurse</a:t>
            </a:r>
            <a:r>
              <a:rPr lang="en-US" sz="2800" dirty="0" smtClean="0"/>
              <a:t> </a:t>
            </a:r>
            <a:r>
              <a:rPr lang="en-US" sz="2800" dirty="0" err="1" smtClean="0"/>
              <a:t>der</a:t>
            </a:r>
            <a:r>
              <a:rPr lang="en-US" sz="2800" dirty="0" smtClean="0"/>
              <a:t> 1990er </a:t>
            </a:r>
            <a:r>
              <a:rPr lang="en-US" sz="2800" smtClean="0"/>
              <a:t>Jahre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  <a:spcAft>
                <a:spcPts val="1800"/>
              </a:spcAft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de-DE" sz="4000" dirty="0" smtClean="0"/>
              <a:t>Frame </a:t>
            </a:r>
            <a:r>
              <a:rPr lang="de-DE" sz="4000" i="1" dirty="0" smtClean="0"/>
              <a:t>Empfängnis &amp; Geburt</a:t>
            </a:r>
            <a:br>
              <a:rPr lang="de-DE" sz="4000" i="1" dirty="0" smtClean="0"/>
            </a:br>
            <a:r>
              <a:rPr lang="de-DE" sz="3100" i="1" dirty="0" smtClean="0"/>
              <a:t>(1997)</a:t>
            </a:r>
            <a:r>
              <a:rPr lang="de-DE" sz="3100" i="1" baseline="-25000" dirty="0" smtClean="0">
                <a:solidFill>
                  <a:srgbClr val="00B050"/>
                </a:solidFill>
              </a:rPr>
              <a:t>real</a:t>
            </a:r>
            <a:endParaRPr lang="de-DE" sz="3100" i="1" baseline="-25000" dirty="0">
              <a:solidFill>
                <a:srgbClr val="00B05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888233"/>
            <a:ext cx="7776864" cy="4349079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i="1" dirty="0" err="1" smtClean="0">
                <a:solidFill>
                  <a:srgbClr val="FF0000"/>
                </a:solidFill>
              </a:rPr>
              <a:t>Akteure</a:t>
            </a:r>
            <a:r>
              <a:rPr lang="en-US" sz="2800" i="1" dirty="0" smtClean="0"/>
              <a:t>:</a:t>
            </a:r>
            <a:r>
              <a:rPr lang="en-US" sz="2800" dirty="0" smtClean="0"/>
              <a:t> Mutter, </a:t>
            </a:r>
            <a:r>
              <a:rPr lang="en-US" sz="2800" dirty="0" err="1" smtClean="0"/>
              <a:t>Vater</a:t>
            </a:r>
            <a:r>
              <a:rPr lang="en-US" sz="2800" dirty="0" smtClean="0"/>
              <a:t>, Kind, </a:t>
            </a:r>
            <a:r>
              <a:rPr lang="en-US" sz="2800" dirty="0" err="1" smtClean="0"/>
              <a:t>Doktor</a:t>
            </a:r>
            <a:r>
              <a:rPr lang="en-US" sz="2800" dirty="0" smtClean="0"/>
              <a:t>, …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i="1" dirty="0" err="1" smtClean="0">
                <a:solidFill>
                  <a:srgbClr val="FF0000"/>
                </a:solidFill>
              </a:rPr>
              <a:t>Ereignisse</a:t>
            </a:r>
            <a:r>
              <a:rPr lang="en-US" sz="2800" i="1" dirty="0" smtClean="0"/>
              <a:t>:</a:t>
            </a:r>
            <a:r>
              <a:rPr lang="en-US" sz="2800" dirty="0" smtClean="0"/>
              <a:t> </a:t>
            </a:r>
            <a:r>
              <a:rPr lang="en-US" sz="2800" dirty="0" err="1" smtClean="0"/>
              <a:t>Paar</a:t>
            </a:r>
            <a:r>
              <a:rPr lang="en-US" sz="2800" dirty="0" smtClean="0"/>
              <a:t> </a:t>
            </a:r>
            <a:r>
              <a:rPr lang="en-US" sz="2800" dirty="0" err="1" smtClean="0"/>
              <a:t>schläft</a:t>
            </a:r>
            <a:r>
              <a:rPr lang="en-US" sz="2800" dirty="0" smtClean="0"/>
              <a:t> </a:t>
            </a:r>
            <a:r>
              <a:rPr lang="en-US" sz="2800" dirty="0" err="1" smtClean="0"/>
              <a:t>miteinander</a:t>
            </a:r>
            <a:r>
              <a:rPr lang="en-US" sz="2800" dirty="0" smtClean="0"/>
              <a:t>, </a:t>
            </a:r>
            <a:r>
              <a:rPr lang="en-US" sz="2800" dirty="0" err="1" smtClean="0"/>
              <a:t>Empfängnis</a:t>
            </a:r>
            <a:r>
              <a:rPr lang="en-US" sz="2800" dirty="0" smtClean="0"/>
              <a:t>, </a:t>
            </a:r>
            <a:r>
              <a:rPr lang="en-US" sz="2800" dirty="0" err="1" smtClean="0"/>
              <a:t>Schwangerschaft</a:t>
            </a:r>
            <a:r>
              <a:rPr lang="en-US" sz="2800" dirty="0" smtClean="0"/>
              <a:t>, </a:t>
            </a:r>
            <a:r>
              <a:rPr lang="en-US" sz="2800" dirty="0" err="1" smtClean="0"/>
              <a:t>Geburt</a:t>
            </a:r>
            <a:r>
              <a:rPr lang="en-US" sz="2800" dirty="0" smtClean="0"/>
              <a:t>, </a:t>
            </a:r>
            <a:r>
              <a:rPr lang="en-US" sz="2800" dirty="0" err="1" smtClean="0"/>
              <a:t>Gesundheitskontrollen</a:t>
            </a:r>
            <a:r>
              <a:rPr lang="en-US" sz="2800" dirty="0" smtClean="0"/>
              <a:t> </a:t>
            </a:r>
            <a:r>
              <a:rPr lang="en-US" sz="2800" dirty="0" err="1" smtClean="0"/>
              <a:t>für</a:t>
            </a:r>
            <a:r>
              <a:rPr lang="en-US" sz="2800" dirty="0" smtClean="0"/>
              <a:t> das Baby, …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i="1" dirty="0" err="1" smtClean="0">
                <a:solidFill>
                  <a:srgbClr val="FF0000"/>
                </a:solidFill>
              </a:rPr>
              <a:t>Skript</a:t>
            </a:r>
            <a:r>
              <a:rPr lang="en-US" sz="2800" dirty="0" smtClean="0"/>
              <a:t>: &lt;</a:t>
            </a:r>
            <a:r>
              <a:rPr lang="en-US" sz="2800" dirty="0" err="1" smtClean="0"/>
              <a:t>Paar</a:t>
            </a:r>
            <a:r>
              <a:rPr lang="en-US" sz="2800" dirty="0" smtClean="0"/>
              <a:t> </a:t>
            </a:r>
            <a:r>
              <a:rPr lang="en-US" sz="2800" dirty="0" err="1" smtClean="0"/>
              <a:t>schläft</a:t>
            </a:r>
            <a:r>
              <a:rPr lang="en-US" sz="2800" dirty="0" smtClean="0"/>
              <a:t> </a:t>
            </a:r>
            <a:r>
              <a:rPr lang="en-US" sz="2800" dirty="0" err="1" smtClean="0"/>
              <a:t>miteinander</a:t>
            </a:r>
            <a:r>
              <a:rPr lang="en-US" sz="2800" dirty="0" smtClean="0"/>
              <a:t> (t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 </a:t>
            </a:r>
            <a:r>
              <a:rPr lang="en-US" sz="2800" dirty="0" smtClean="0">
                <a:latin typeface="Cambria Math"/>
                <a:ea typeface="Cambria Math"/>
              </a:rPr>
              <a:t>⇒</a:t>
            </a:r>
            <a:r>
              <a:rPr lang="en-US" sz="2800" dirty="0" smtClean="0"/>
              <a:t> </a:t>
            </a:r>
            <a:r>
              <a:rPr lang="en-US" sz="2800" dirty="0" err="1" smtClean="0"/>
              <a:t>Empfängnis</a:t>
            </a:r>
            <a:r>
              <a:rPr lang="en-US" sz="2800" dirty="0" smtClean="0"/>
              <a:t> (t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 </a:t>
            </a:r>
            <a:r>
              <a:rPr lang="en-US" sz="2800" dirty="0" smtClean="0">
                <a:latin typeface="Cambria Math"/>
                <a:ea typeface="Cambria Math"/>
              </a:rPr>
              <a:t>⇒</a:t>
            </a:r>
            <a:r>
              <a:rPr lang="en-US" sz="2800" dirty="0" smtClean="0"/>
              <a:t> </a:t>
            </a:r>
            <a:r>
              <a:rPr lang="en-US" sz="2800" dirty="0" err="1" smtClean="0"/>
              <a:t>Schwanger-schaft</a:t>
            </a:r>
            <a:r>
              <a:rPr lang="en-US" sz="2800" dirty="0" smtClean="0"/>
              <a:t> (t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) </a:t>
            </a:r>
            <a:r>
              <a:rPr lang="en-US" sz="2800" dirty="0" smtClean="0">
                <a:latin typeface="Cambria Math"/>
                <a:ea typeface="Cambria Math"/>
              </a:rPr>
              <a:t>⇒</a:t>
            </a:r>
            <a:r>
              <a:rPr lang="en-US" sz="2800" dirty="0" smtClean="0"/>
              <a:t> </a:t>
            </a:r>
            <a:r>
              <a:rPr lang="en-US" sz="2800" dirty="0" err="1" smtClean="0"/>
              <a:t>Geburt</a:t>
            </a:r>
            <a:r>
              <a:rPr lang="en-US" sz="2800" dirty="0" smtClean="0"/>
              <a:t> (t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) </a:t>
            </a:r>
            <a:r>
              <a:rPr lang="en-US" sz="2800" dirty="0" smtClean="0">
                <a:latin typeface="Cambria Math"/>
                <a:ea typeface="Cambria Math"/>
              </a:rPr>
              <a:t>⇒</a:t>
            </a:r>
            <a:r>
              <a:rPr lang="en-US" sz="2800" dirty="0" smtClean="0"/>
              <a:t> </a:t>
            </a:r>
            <a:r>
              <a:rPr lang="en-US" sz="2800" dirty="0" err="1" smtClean="0"/>
              <a:t>Gesundheitskontrollen</a:t>
            </a:r>
            <a:r>
              <a:rPr lang="en-US" sz="2800" dirty="0" smtClean="0"/>
              <a:t> </a:t>
            </a:r>
            <a:r>
              <a:rPr lang="en-US" sz="2800" dirty="0" err="1" smtClean="0"/>
              <a:t>für</a:t>
            </a:r>
            <a:r>
              <a:rPr lang="en-US" sz="2800" dirty="0" smtClean="0"/>
              <a:t> das Baby (t</a:t>
            </a:r>
            <a:r>
              <a:rPr lang="en-US" sz="2800" baseline="-25000" dirty="0" smtClean="0"/>
              <a:t>5</a:t>
            </a:r>
            <a:r>
              <a:rPr lang="en-US" sz="2800" dirty="0" smtClean="0"/>
              <a:t>)&gt;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i="1" dirty="0" err="1" smtClean="0">
                <a:solidFill>
                  <a:srgbClr val="FF0000"/>
                </a:solidFill>
              </a:rPr>
              <a:t>Orte</a:t>
            </a:r>
            <a:r>
              <a:rPr lang="en-US" sz="2800" i="1" dirty="0" smtClean="0"/>
              <a:t>:</a:t>
            </a:r>
            <a:r>
              <a:rPr lang="en-US" sz="2800" dirty="0" smtClean="0"/>
              <a:t> privates Heim, </a:t>
            </a:r>
            <a:r>
              <a:rPr lang="en-US" sz="2800" dirty="0" err="1" smtClean="0"/>
              <a:t>Krankenhaus</a:t>
            </a:r>
            <a:r>
              <a:rPr lang="en-US" sz="2800" dirty="0" smtClean="0"/>
              <a:t>, …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i="1" dirty="0" err="1" smtClean="0">
                <a:solidFill>
                  <a:srgbClr val="FF0000"/>
                </a:solidFill>
              </a:rPr>
              <a:t>Artefakte</a:t>
            </a:r>
            <a:r>
              <a:rPr lang="en-US" sz="2800" i="1" dirty="0" smtClean="0"/>
              <a:t>:</a:t>
            </a:r>
            <a:r>
              <a:rPr lang="en-US" sz="2800" dirty="0" smtClean="0"/>
              <a:t> </a:t>
            </a:r>
            <a:r>
              <a:rPr lang="en-US" sz="2800" dirty="0" err="1" smtClean="0"/>
              <a:t>Krankenhausbett</a:t>
            </a:r>
            <a:r>
              <a:rPr lang="en-US" sz="2800" dirty="0" smtClean="0"/>
              <a:t>, …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i="1" dirty="0" err="1" smtClean="0">
                <a:solidFill>
                  <a:srgbClr val="FF0000"/>
                </a:solidFill>
              </a:rPr>
              <a:t>Ausdrücke</a:t>
            </a:r>
            <a:r>
              <a:rPr lang="en-US" sz="2800" i="1" dirty="0" smtClean="0">
                <a:solidFill>
                  <a:srgbClr val="FF0000"/>
                </a:solidFill>
              </a:rPr>
              <a:t> &amp; </a:t>
            </a:r>
            <a:r>
              <a:rPr lang="en-US" sz="2800" i="1" dirty="0" err="1" smtClean="0">
                <a:solidFill>
                  <a:srgbClr val="FF0000"/>
                </a:solidFill>
              </a:rPr>
              <a:t>Idiome</a:t>
            </a:r>
            <a:r>
              <a:rPr lang="en-US" sz="2800" i="1" dirty="0" smtClean="0"/>
              <a:t>:</a:t>
            </a:r>
            <a:r>
              <a:rPr lang="en-US" sz="2800" dirty="0" smtClean="0"/>
              <a:t> “A child conceived in love has a greater chance of happiness”, “</a:t>
            </a:r>
            <a:r>
              <a:rPr lang="en-US" sz="2800" dirty="0" err="1" smtClean="0"/>
              <a:t>Intelligenzquotient</a:t>
            </a:r>
            <a:r>
              <a:rPr lang="en-US" sz="2800" dirty="0" smtClean="0"/>
              <a:t>”, …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sz="2800" dirty="0" smtClean="0"/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sz="2800" dirty="0" smtClean="0"/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sz="2800" dirty="0" smtClean="0">
              <a:solidFill>
                <a:srgbClr val="00B050"/>
              </a:solidFill>
            </a:endParaRP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endParaRPr lang="en-US" sz="28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de-DE" sz="4000" dirty="0" smtClean="0"/>
              <a:t>Frame </a:t>
            </a:r>
            <a:r>
              <a:rPr lang="de-DE" sz="4000" i="1" dirty="0" smtClean="0"/>
              <a:t>Empfängnis &amp; Geburt</a:t>
            </a:r>
            <a:br>
              <a:rPr lang="de-DE" sz="4000" i="1" dirty="0" smtClean="0"/>
            </a:br>
            <a:r>
              <a:rPr lang="de-DE" sz="3100" i="1" dirty="0" smtClean="0"/>
              <a:t>(„nicht weit entfernte“ Zukunft)</a:t>
            </a:r>
            <a:r>
              <a:rPr lang="de-DE" sz="3100" i="1" baseline="-25000" dirty="0" smtClean="0">
                <a:solidFill>
                  <a:srgbClr val="00B050"/>
                </a:solidFill>
              </a:rPr>
              <a:t>fiktional</a:t>
            </a:r>
            <a:endParaRPr lang="de-DE" sz="3100" i="1" baseline="-25000" dirty="0">
              <a:solidFill>
                <a:srgbClr val="00B05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888233"/>
            <a:ext cx="7776864" cy="4349079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i="1" dirty="0" err="1" smtClean="0">
                <a:solidFill>
                  <a:srgbClr val="FF0000"/>
                </a:solidFill>
              </a:rPr>
              <a:t>Akteure</a:t>
            </a:r>
            <a:r>
              <a:rPr lang="en-US" sz="2800" i="1" dirty="0" smtClean="0"/>
              <a:t>:</a:t>
            </a:r>
            <a:r>
              <a:rPr lang="en-US" sz="2800" dirty="0" smtClean="0"/>
              <a:t> Mutter, </a:t>
            </a:r>
            <a:r>
              <a:rPr lang="en-US" sz="2800" dirty="0" err="1" smtClean="0"/>
              <a:t>Vater</a:t>
            </a:r>
            <a:r>
              <a:rPr lang="en-US" sz="2800" dirty="0" smtClean="0"/>
              <a:t>, Kind, </a:t>
            </a:r>
            <a:r>
              <a:rPr lang="en-US" sz="2800" dirty="0" err="1" smtClean="0">
                <a:solidFill>
                  <a:srgbClr val="0070C0"/>
                </a:solidFill>
              </a:rPr>
              <a:t>Genetiker</a:t>
            </a:r>
            <a:r>
              <a:rPr lang="en-US" sz="2800" dirty="0" smtClean="0"/>
              <a:t>, </a:t>
            </a:r>
            <a:r>
              <a:rPr lang="en-US" sz="2800" dirty="0" err="1" smtClean="0"/>
              <a:t>Doktor</a:t>
            </a:r>
            <a:r>
              <a:rPr lang="en-US" sz="2800" dirty="0" smtClean="0"/>
              <a:t>, …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i="1" dirty="0" err="1" smtClean="0">
                <a:solidFill>
                  <a:srgbClr val="FF0000"/>
                </a:solidFill>
              </a:rPr>
              <a:t>Ereignisse</a:t>
            </a:r>
            <a:r>
              <a:rPr lang="en-US" sz="2800" i="1" dirty="0" smtClean="0"/>
              <a:t>: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künstliche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Befruchtung</a:t>
            </a:r>
            <a:r>
              <a:rPr lang="en-US" sz="2800" dirty="0" smtClean="0">
                <a:solidFill>
                  <a:srgbClr val="0070C0"/>
                </a:solidFill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</a:rPr>
              <a:t>Testen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der</a:t>
            </a:r>
            <a:r>
              <a:rPr lang="en-US" sz="2800" dirty="0" smtClean="0">
                <a:solidFill>
                  <a:srgbClr val="0070C0"/>
                </a:solidFill>
              </a:rPr>
              <a:t> Embryos, </a:t>
            </a:r>
            <a:r>
              <a:rPr lang="en-US" sz="2800" dirty="0" err="1" smtClean="0">
                <a:solidFill>
                  <a:srgbClr val="0070C0"/>
                </a:solidFill>
              </a:rPr>
              <a:t>Auswahl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eines</a:t>
            </a:r>
            <a:r>
              <a:rPr lang="en-US" sz="2800" dirty="0" smtClean="0">
                <a:solidFill>
                  <a:srgbClr val="0070C0"/>
                </a:solidFill>
              </a:rPr>
              <a:t> Embryos (</a:t>
            </a:r>
            <a:r>
              <a:rPr lang="en-US" sz="2800" dirty="0" err="1" smtClean="0">
                <a:solidFill>
                  <a:srgbClr val="0070C0"/>
                </a:solidFill>
              </a:rPr>
              <a:t>tw</a:t>
            </a:r>
            <a:r>
              <a:rPr lang="en-US" sz="2800" dirty="0" smtClean="0">
                <a:solidFill>
                  <a:srgbClr val="0070C0"/>
                </a:solidFill>
              </a:rPr>
              <a:t>. In </a:t>
            </a:r>
            <a:r>
              <a:rPr lang="en-US" sz="2800" dirty="0" err="1" smtClean="0">
                <a:solidFill>
                  <a:srgbClr val="0070C0"/>
                </a:solidFill>
              </a:rPr>
              <a:t>Besprechung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mit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Eltern</a:t>
            </a:r>
            <a:r>
              <a:rPr lang="en-US" sz="2800" dirty="0" smtClean="0">
                <a:solidFill>
                  <a:srgbClr val="0070C0"/>
                </a:solidFill>
              </a:rPr>
              <a:t>), </a:t>
            </a:r>
            <a:r>
              <a:rPr lang="en-US" sz="2800" dirty="0" err="1" smtClean="0"/>
              <a:t>Paar</a:t>
            </a:r>
            <a:r>
              <a:rPr lang="en-US" sz="2800" dirty="0" smtClean="0"/>
              <a:t> </a:t>
            </a:r>
            <a:r>
              <a:rPr lang="en-US" sz="2800" dirty="0" err="1" smtClean="0"/>
              <a:t>schläft</a:t>
            </a:r>
            <a:r>
              <a:rPr lang="en-US" sz="2800" dirty="0" smtClean="0"/>
              <a:t> </a:t>
            </a:r>
            <a:r>
              <a:rPr lang="en-US" sz="2800" dirty="0" err="1" smtClean="0"/>
              <a:t>miteinander</a:t>
            </a:r>
            <a:r>
              <a:rPr lang="en-US" sz="2800" dirty="0" smtClean="0"/>
              <a:t>, </a:t>
            </a:r>
            <a:r>
              <a:rPr lang="en-US" sz="2800" dirty="0" err="1" smtClean="0"/>
              <a:t>Empfängnis</a:t>
            </a:r>
            <a:r>
              <a:rPr lang="en-US" sz="2800" dirty="0" smtClean="0"/>
              <a:t>, </a:t>
            </a:r>
            <a:r>
              <a:rPr lang="en-US" sz="2800" dirty="0" err="1" smtClean="0"/>
              <a:t>Schwangerschaft</a:t>
            </a:r>
            <a:r>
              <a:rPr lang="en-US" sz="2800" dirty="0" smtClean="0"/>
              <a:t>, </a:t>
            </a:r>
            <a:r>
              <a:rPr lang="en-US" sz="2800" dirty="0" err="1" smtClean="0"/>
              <a:t>Geburt</a:t>
            </a:r>
            <a:r>
              <a:rPr lang="en-US" sz="2800" dirty="0" smtClean="0"/>
              <a:t>, </a:t>
            </a:r>
            <a:r>
              <a:rPr lang="en-US" sz="2800" dirty="0" err="1" smtClean="0"/>
              <a:t>Gesundheitskontrollen</a:t>
            </a:r>
            <a:r>
              <a:rPr lang="en-US" sz="2800" dirty="0" smtClean="0"/>
              <a:t> </a:t>
            </a:r>
            <a:r>
              <a:rPr lang="en-US" sz="2800" dirty="0" err="1" smtClean="0"/>
              <a:t>für</a:t>
            </a:r>
            <a:r>
              <a:rPr lang="en-US" sz="2800" dirty="0" smtClean="0"/>
              <a:t> das Baby, …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i="1" dirty="0" err="1" smtClean="0">
                <a:solidFill>
                  <a:srgbClr val="FF0000"/>
                </a:solidFill>
              </a:rPr>
              <a:t>Skript</a:t>
            </a:r>
            <a:r>
              <a:rPr lang="en-US" sz="2800" dirty="0" smtClean="0"/>
              <a:t>: &lt;</a:t>
            </a:r>
            <a:r>
              <a:rPr lang="en-US" sz="2800" dirty="0" err="1" smtClean="0"/>
              <a:t>Paar</a:t>
            </a:r>
            <a:r>
              <a:rPr lang="en-US" sz="2800" dirty="0" smtClean="0"/>
              <a:t> </a:t>
            </a:r>
            <a:r>
              <a:rPr lang="en-US" sz="2800" dirty="0" err="1" smtClean="0"/>
              <a:t>schläft</a:t>
            </a:r>
            <a:r>
              <a:rPr lang="en-US" sz="2800" dirty="0" smtClean="0"/>
              <a:t> </a:t>
            </a:r>
            <a:r>
              <a:rPr lang="en-US" sz="2800" dirty="0" err="1" smtClean="0"/>
              <a:t>miteinander</a:t>
            </a:r>
            <a:r>
              <a:rPr lang="en-US" sz="2800" dirty="0" smtClean="0"/>
              <a:t> (t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 </a:t>
            </a:r>
            <a:r>
              <a:rPr lang="en-US" sz="2800" dirty="0" smtClean="0">
                <a:latin typeface="Cambria Math"/>
                <a:ea typeface="Cambria Math"/>
              </a:rPr>
              <a:t>⇒</a:t>
            </a:r>
            <a:r>
              <a:rPr lang="en-US" sz="2800" dirty="0" smtClean="0"/>
              <a:t> </a:t>
            </a:r>
            <a:r>
              <a:rPr lang="en-US" sz="2800" dirty="0" err="1" smtClean="0"/>
              <a:t>Empfängnis</a:t>
            </a:r>
            <a:r>
              <a:rPr lang="en-US" sz="2800" dirty="0" smtClean="0"/>
              <a:t> (t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 </a:t>
            </a:r>
            <a:r>
              <a:rPr lang="en-US" sz="2800" dirty="0" smtClean="0">
                <a:latin typeface="Cambria Math"/>
                <a:ea typeface="Cambria Math"/>
              </a:rPr>
              <a:t>⇒</a:t>
            </a:r>
            <a:r>
              <a:rPr lang="en-US" sz="2800" dirty="0" smtClean="0"/>
              <a:t> </a:t>
            </a:r>
            <a:r>
              <a:rPr lang="en-US" sz="2800" dirty="0" err="1" smtClean="0"/>
              <a:t>Schwanger-schaft</a:t>
            </a:r>
            <a:r>
              <a:rPr lang="en-US" sz="2800" dirty="0" smtClean="0"/>
              <a:t> (t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) </a:t>
            </a:r>
            <a:r>
              <a:rPr lang="en-US" sz="2800" dirty="0" smtClean="0">
                <a:latin typeface="Cambria Math"/>
                <a:ea typeface="Cambria Math"/>
              </a:rPr>
              <a:t>⇒</a:t>
            </a:r>
            <a:r>
              <a:rPr lang="en-US" sz="2800" dirty="0" smtClean="0"/>
              <a:t> </a:t>
            </a:r>
            <a:r>
              <a:rPr lang="en-US" sz="2800" dirty="0" err="1" smtClean="0"/>
              <a:t>Geburt</a:t>
            </a:r>
            <a:r>
              <a:rPr lang="en-US" sz="2800" dirty="0" smtClean="0"/>
              <a:t> (t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) </a:t>
            </a:r>
            <a:r>
              <a:rPr lang="en-US" sz="2800" dirty="0" smtClean="0">
                <a:latin typeface="Cambria Math"/>
                <a:ea typeface="Cambria Math"/>
              </a:rPr>
              <a:t>⇒</a:t>
            </a:r>
            <a:r>
              <a:rPr lang="en-US" sz="2800" dirty="0" smtClean="0"/>
              <a:t> </a:t>
            </a:r>
            <a:r>
              <a:rPr lang="en-US" sz="2800" dirty="0" err="1" smtClean="0"/>
              <a:t>Gesundheitskontrollen</a:t>
            </a:r>
            <a:r>
              <a:rPr lang="en-US" sz="2800" dirty="0" smtClean="0"/>
              <a:t> </a:t>
            </a:r>
            <a:r>
              <a:rPr lang="en-US" sz="2800" dirty="0" err="1" smtClean="0"/>
              <a:t>für</a:t>
            </a:r>
            <a:r>
              <a:rPr lang="en-US" sz="2800" dirty="0" smtClean="0"/>
              <a:t> das Baby (t</a:t>
            </a:r>
            <a:r>
              <a:rPr lang="en-US" sz="2800" baseline="-25000" dirty="0" smtClean="0"/>
              <a:t>5</a:t>
            </a:r>
            <a:r>
              <a:rPr lang="en-US" sz="2800" dirty="0" smtClean="0"/>
              <a:t>)&gt;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i="1" dirty="0" err="1" smtClean="0">
                <a:solidFill>
                  <a:srgbClr val="FF0000"/>
                </a:solidFill>
              </a:rPr>
              <a:t>Orte</a:t>
            </a:r>
            <a:r>
              <a:rPr lang="en-US" sz="2800" i="1" dirty="0" smtClean="0"/>
              <a:t>:</a:t>
            </a:r>
            <a:r>
              <a:rPr lang="en-US" sz="2800" dirty="0" smtClean="0"/>
              <a:t> privates Heim, </a:t>
            </a:r>
            <a:r>
              <a:rPr lang="en-US" sz="2800" dirty="0" err="1" smtClean="0"/>
              <a:t>Krankenhaus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0070C0"/>
                </a:solidFill>
              </a:rPr>
              <a:t>Praxis des </a:t>
            </a:r>
            <a:r>
              <a:rPr lang="en-US" sz="2800" dirty="0" err="1" smtClean="0">
                <a:solidFill>
                  <a:srgbClr val="0070C0"/>
                </a:solidFill>
              </a:rPr>
              <a:t>Genetikers</a:t>
            </a:r>
            <a:r>
              <a:rPr lang="en-US" sz="2800" dirty="0" smtClean="0"/>
              <a:t>,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…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i="1" dirty="0" err="1" smtClean="0">
                <a:solidFill>
                  <a:srgbClr val="FF0000"/>
                </a:solidFill>
              </a:rPr>
              <a:t>Artefakte</a:t>
            </a:r>
            <a:r>
              <a:rPr lang="en-US" sz="2800" i="1" dirty="0" smtClean="0"/>
              <a:t>:</a:t>
            </a:r>
            <a:r>
              <a:rPr lang="en-US" sz="2800" dirty="0" smtClean="0"/>
              <a:t> </a:t>
            </a:r>
            <a:r>
              <a:rPr lang="en-US" sz="2800" dirty="0" err="1" smtClean="0"/>
              <a:t>Krankenhausbett</a:t>
            </a:r>
            <a:r>
              <a:rPr lang="en-US" sz="2800" dirty="0" smtClean="0"/>
              <a:t>, </a:t>
            </a:r>
            <a:r>
              <a:rPr lang="en-US" sz="2800" dirty="0" err="1" smtClean="0">
                <a:solidFill>
                  <a:srgbClr val="0070C0"/>
                </a:solidFill>
              </a:rPr>
              <a:t>Spritze</a:t>
            </a:r>
            <a:r>
              <a:rPr lang="en-US" sz="2800" dirty="0" smtClean="0"/>
              <a:t>,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Gerät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für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automatischen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Gentest</a:t>
            </a:r>
            <a:r>
              <a:rPr lang="en-US" sz="2800" dirty="0" smtClean="0"/>
              <a:t>,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…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i="1" dirty="0" err="1" smtClean="0">
                <a:solidFill>
                  <a:srgbClr val="FF0000"/>
                </a:solidFill>
              </a:rPr>
              <a:t>Ausdrücke</a:t>
            </a:r>
            <a:r>
              <a:rPr lang="en-US" sz="2800" i="1" dirty="0" smtClean="0">
                <a:solidFill>
                  <a:srgbClr val="FF0000"/>
                </a:solidFill>
              </a:rPr>
              <a:t> &amp; </a:t>
            </a:r>
            <a:r>
              <a:rPr lang="en-US" sz="2800" i="1" dirty="0" err="1" smtClean="0">
                <a:solidFill>
                  <a:srgbClr val="FF0000"/>
                </a:solidFill>
              </a:rPr>
              <a:t>Idiome</a:t>
            </a:r>
            <a:r>
              <a:rPr lang="en-US" sz="2800" i="1" dirty="0" smtClean="0"/>
              <a:t>: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“God’s child”</a:t>
            </a:r>
            <a:r>
              <a:rPr lang="en-US" sz="2800" dirty="0" smtClean="0"/>
              <a:t>,</a:t>
            </a:r>
            <a:r>
              <a:rPr lang="en-US" sz="2800" dirty="0" smtClean="0">
                <a:solidFill>
                  <a:srgbClr val="0070C0"/>
                </a:solidFill>
              </a:rPr>
              <a:t> “faith birth”</a:t>
            </a:r>
            <a:r>
              <a:rPr lang="en-US" sz="2800" dirty="0" smtClean="0"/>
              <a:t>,</a:t>
            </a:r>
            <a:r>
              <a:rPr lang="en-US" sz="2800" dirty="0" smtClean="0">
                <a:solidFill>
                  <a:srgbClr val="0070C0"/>
                </a:solidFill>
              </a:rPr>
              <a:t> “genetic quotient”</a:t>
            </a:r>
            <a:r>
              <a:rPr lang="en-US" sz="2800" dirty="0" smtClean="0"/>
              <a:t>,</a:t>
            </a:r>
            <a:r>
              <a:rPr lang="en-US" sz="2800" dirty="0" smtClean="0">
                <a:solidFill>
                  <a:srgbClr val="0070C0"/>
                </a:solidFill>
              </a:rPr>
              <a:t> “borrowed ladder”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0070C0"/>
                </a:solidFill>
              </a:rPr>
              <a:t>”</a:t>
            </a:r>
            <a:r>
              <a:rPr lang="en-US" sz="2800" dirty="0" err="1" smtClean="0">
                <a:solidFill>
                  <a:srgbClr val="0070C0"/>
                </a:solidFill>
              </a:rPr>
              <a:t>genoism</a:t>
            </a:r>
            <a:r>
              <a:rPr lang="en-US" sz="2800" dirty="0" smtClean="0">
                <a:solidFill>
                  <a:srgbClr val="0070C0"/>
                </a:solidFill>
              </a:rPr>
              <a:t>”</a:t>
            </a:r>
            <a:r>
              <a:rPr lang="en-US" sz="2800" dirty="0" smtClean="0"/>
              <a:t>, …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sz="2800" dirty="0" smtClean="0"/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sz="2800" dirty="0" smtClean="0"/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sz="2800" dirty="0" smtClean="0">
              <a:solidFill>
                <a:srgbClr val="00B050"/>
              </a:solidFill>
            </a:endParaRP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endParaRPr lang="en-US" sz="28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Ausgewählte Literatur</a:t>
            </a:r>
            <a:endParaRPr lang="de-DE" sz="2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556792"/>
            <a:ext cx="8820472" cy="5976664"/>
          </a:xfrm>
        </p:spPr>
        <p:txBody>
          <a:bodyPr>
            <a:normAutofit fontScale="40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en-US" cap="small" dirty="0" smtClean="0"/>
              <a:t>Bateman, </a:t>
            </a:r>
            <a:r>
              <a:rPr lang="en-US" dirty="0" smtClean="0"/>
              <a:t>John</a:t>
            </a:r>
            <a:r>
              <a:rPr lang="en-US" cap="small" dirty="0" smtClean="0"/>
              <a:t> </a:t>
            </a:r>
            <a:r>
              <a:rPr lang="en-US" dirty="0" smtClean="0"/>
              <a:t>(2011), “The decomposability of semiotic modes”, in: </a:t>
            </a:r>
            <a:r>
              <a:rPr lang="en-US" dirty="0" err="1" smtClean="0"/>
              <a:t>O’Halloran</a:t>
            </a:r>
            <a:r>
              <a:rPr lang="en-US" dirty="0" smtClean="0"/>
              <a:t>, Kay &amp; Bradley Smith (eds.) (2011), </a:t>
            </a:r>
            <a:r>
              <a:rPr lang="en-US" i="1" dirty="0" smtClean="0"/>
              <a:t>Multimodal Studies. Exploring Issues and Domains</a:t>
            </a:r>
            <a:r>
              <a:rPr lang="en-US" dirty="0" smtClean="0"/>
              <a:t>. London: </a:t>
            </a:r>
            <a:r>
              <a:rPr lang="en-US" dirty="0" err="1" smtClean="0"/>
              <a:t>Routledge</a:t>
            </a:r>
            <a:r>
              <a:rPr lang="en-US" dirty="0" smtClean="0"/>
              <a:t>, 17-38.</a:t>
            </a:r>
            <a:endParaRPr lang="de-DE" dirty="0" smtClean="0"/>
          </a:p>
          <a:p>
            <a:pPr>
              <a:spcBef>
                <a:spcPts val="0"/>
              </a:spcBef>
              <a:buNone/>
            </a:pPr>
            <a:r>
              <a:rPr lang="en-US" cap="small" dirty="0" smtClean="0"/>
              <a:t>Bateman, </a:t>
            </a:r>
            <a:r>
              <a:rPr lang="en-US" dirty="0" smtClean="0"/>
              <a:t>John</a:t>
            </a:r>
            <a:r>
              <a:rPr lang="en-US" cap="small" dirty="0" smtClean="0"/>
              <a:t> </a:t>
            </a:r>
            <a:r>
              <a:rPr lang="en-US" dirty="0" smtClean="0"/>
              <a:t>(2014), </a:t>
            </a:r>
            <a:r>
              <a:rPr lang="en-US" i="1" dirty="0" smtClean="0"/>
              <a:t>Text and Image. A Critical Introduction to the Visual-Verbal Divide.</a:t>
            </a:r>
            <a:r>
              <a:rPr lang="en-US" dirty="0" smtClean="0"/>
              <a:t> </a:t>
            </a:r>
            <a:r>
              <a:rPr lang="de-DE" dirty="0" smtClean="0"/>
              <a:t>New York: Routledge.</a:t>
            </a:r>
          </a:p>
          <a:p>
            <a:pPr>
              <a:spcBef>
                <a:spcPts val="0"/>
              </a:spcBef>
              <a:buNone/>
            </a:pPr>
            <a:r>
              <a:rPr lang="en-US" cap="small" dirty="0" smtClean="0"/>
              <a:t>Bateman</a:t>
            </a:r>
            <a:r>
              <a:rPr lang="de-DE" dirty="0" smtClean="0"/>
              <a:t>,</a:t>
            </a:r>
            <a:r>
              <a:rPr lang="de-DE" cap="small" dirty="0" smtClean="0"/>
              <a:t> </a:t>
            </a:r>
            <a:r>
              <a:rPr lang="en-US" dirty="0" smtClean="0"/>
              <a:t>John/</a:t>
            </a:r>
            <a:r>
              <a:rPr lang="en-US" cap="small" dirty="0" smtClean="0"/>
              <a:t>Schmidt</a:t>
            </a:r>
            <a:r>
              <a:rPr lang="de-DE" cap="small" dirty="0" smtClean="0"/>
              <a:t>,</a:t>
            </a:r>
            <a:r>
              <a:rPr lang="de-DE" dirty="0" smtClean="0"/>
              <a:t> Karl-Heinrich (2011), </a:t>
            </a:r>
            <a:r>
              <a:rPr lang="de-DE" i="1" dirty="0" smtClean="0"/>
              <a:t>Multimodal Film Analysis. </a:t>
            </a:r>
            <a:r>
              <a:rPr lang="en-US" i="1" dirty="0" smtClean="0"/>
              <a:t>How Films Mean.</a:t>
            </a:r>
            <a:r>
              <a:rPr lang="en-US" dirty="0" smtClean="0"/>
              <a:t> London: </a:t>
            </a:r>
            <a:r>
              <a:rPr lang="en-US" dirty="0" err="1" smtClean="0"/>
              <a:t>Routledge</a:t>
            </a:r>
            <a:r>
              <a:rPr lang="en-US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cap="small" dirty="0" smtClean="0"/>
              <a:t>Calvert, </a:t>
            </a:r>
            <a:r>
              <a:rPr lang="en-US" cap="small" dirty="0" err="1" smtClean="0"/>
              <a:t>Gemma</a:t>
            </a:r>
            <a:r>
              <a:rPr lang="en-US" cap="small" dirty="0" smtClean="0"/>
              <a:t>/Spence, </a:t>
            </a:r>
            <a:r>
              <a:rPr lang="en-US" dirty="0" smtClean="0"/>
              <a:t>Charles</a:t>
            </a:r>
            <a:r>
              <a:rPr lang="en-US" cap="small" dirty="0" smtClean="0"/>
              <a:t>/Stein, </a:t>
            </a:r>
            <a:r>
              <a:rPr lang="en-US" dirty="0" smtClean="0"/>
              <a:t>Barry (2004), </a:t>
            </a:r>
            <a:r>
              <a:rPr lang="en-US" i="1" dirty="0" smtClean="0"/>
              <a:t>The Handbook of Multisensory Processes.</a:t>
            </a:r>
            <a:r>
              <a:rPr lang="en-US" dirty="0" smtClean="0"/>
              <a:t> Cambridge MA: MIT.</a:t>
            </a:r>
          </a:p>
          <a:p>
            <a:pPr>
              <a:spcBef>
                <a:spcPts val="0"/>
              </a:spcBef>
              <a:buNone/>
            </a:pPr>
            <a:r>
              <a:rPr lang="en-US" cap="small" dirty="0" err="1" smtClean="0"/>
              <a:t>Elleström</a:t>
            </a:r>
            <a:r>
              <a:rPr lang="en-US" cap="small" dirty="0" smtClean="0"/>
              <a:t>, </a:t>
            </a:r>
            <a:r>
              <a:rPr lang="en-US" dirty="0" smtClean="0"/>
              <a:t>Lars</a:t>
            </a:r>
            <a:r>
              <a:rPr lang="en-US" cap="small" dirty="0" smtClean="0"/>
              <a:t> </a:t>
            </a:r>
            <a:r>
              <a:rPr lang="en-US" dirty="0" smtClean="0"/>
              <a:t>(ed.) (2011), </a:t>
            </a:r>
            <a:r>
              <a:rPr lang="en-US" i="1" dirty="0" smtClean="0"/>
              <a:t>Media Borders, Multimodality and </a:t>
            </a:r>
            <a:r>
              <a:rPr lang="en-US" i="1" dirty="0" err="1" smtClean="0"/>
              <a:t>Intermediality</a:t>
            </a:r>
            <a:r>
              <a:rPr lang="en-US" dirty="0" smtClean="0"/>
              <a:t>. London: Palgrave Macmillan.</a:t>
            </a:r>
          </a:p>
          <a:p>
            <a:pPr>
              <a:spcBef>
                <a:spcPts val="0"/>
              </a:spcBef>
              <a:buNone/>
            </a:pPr>
            <a:r>
              <a:rPr lang="en-GB" cap="small" dirty="0" smtClean="0"/>
              <a:t>Fillmore, </a:t>
            </a:r>
            <a:r>
              <a:rPr lang="en-GB" dirty="0" smtClean="0"/>
              <a:t>Charles (1982), “Frame semantics”,</a:t>
            </a:r>
            <a:r>
              <a:rPr lang="en-GB" i="1" dirty="0" smtClean="0"/>
              <a:t> </a:t>
            </a:r>
            <a:r>
              <a:rPr lang="en-GB" dirty="0" smtClean="0"/>
              <a:t>in:</a:t>
            </a:r>
            <a:r>
              <a:rPr lang="en-GB" i="1" dirty="0" smtClean="0"/>
              <a:t> Linguistics in the Morning Calm. Papers presented at the Seoul International Conference on Linguistics.</a:t>
            </a:r>
            <a:r>
              <a:rPr lang="en-GB" dirty="0" smtClean="0"/>
              <a:t> Seoul: Hanshin, 111-137.</a:t>
            </a: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de-DE" cap="small" dirty="0" smtClean="0"/>
              <a:t>Fricke, </a:t>
            </a:r>
            <a:r>
              <a:rPr lang="de-DE" dirty="0" smtClean="0"/>
              <a:t>Ellen</a:t>
            </a:r>
            <a:r>
              <a:rPr lang="de-DE" cap="small" dirty="0" smtClean="0"/>
              <a:t> </a:t>
            </a:r>
            <a:r>
              <a:rPr lang="de-DE" dirty="0" smtClean="0"/>
              <a:t>(2006), “Intermedialität, Stil und Mental </a:t>
            </a:r>
            <a:r>
              <a:rPr lang="de-DE" dirty="0" err="1" smtClean="0"/>
              <a:t>Spaces</a:t>
            </a:r>
            <a:r>
              <a:rPr lang="de-DE" dirty="0" smtClean="0"/>
              <a:t>: Das Visuelle als Dimension musikalischen Komponierens in Georg </a:t>
            </a:r>
            <a:r>
              <a:rPr lang="de-DE" dirty="0" err="1" smtClean="0"/>
              <a:t>Nussbaumers</a:t>
            </a:r>
            <a:r>
              <a:rPr lang="de-DE" dirty="0" smtClean="0"/>
              <a:t> Installationsoper ‘</a:t>
            </a:r>
            <a:r>
              <a:rPr lang="de-DE" dirty="0" err="1" smtClean="0"/>
              <a:t>orpheusarchipel</a:t>
            </a:r>
            <a:r>
              <a:rPr lang="de-DE" dirty="0" smtClean="0"/>
              <a:t>’”. </a:t>
            </a:r>
            <a:r>
              <a:rPr lang="de-DE" i="1" dirty="0" err="1" smtClean="0"/>
              <a:t>Kodikas</a:t>
            </a:r>
            <a:r>
              <a:rPr lang="de-DE" i="1" dirty="0" smtClean="0"/>
              <a:t>/Code 29(1-3),</a:t>
            </a:r>
            <a:r>
              <a:rPr lang="de-DE" dirty="0" smtClean="0"/>
              <a:t> 137-155.</a:t>
            </a:r>
          </a:p>
          <a:p>
            <a:pPr>
              <a:spcBef>
                <a:spcPts val="0"/>
              </a:spcBef>
              <a:buNone/>
            </a:pPr>
            <a:r>
              <a:rPr lang="en-US" cap="small" dirty="0" smtClean="0"/>
              <a:t>Fricke, </a:t>
            </a:r>
            <a:r>
              <a:rPr lang="en-US" dirty="0" smtClean="0"/>
              <a:t>Ellen</a:t>
            </a:r>
            <a:r>
              <a:rPr lang="en-US" cap="small" dirty="0" smtClean="0"/>
              <a:t> </a:t>
            </a:r>
            <a:r>
              <a:rPr lang="en-US" dirty="0" smtClean="0"/>
              <a:t>(2013), “Towards a unified grammar of gesture and speech: A multimodal approach”, in: Cornelia </a:t>
            </a:r>
            <a:r>
              <a:rPr lang="en-US" dirty="0" err="1" smtClean="0"/>
              <a:t>Müller</a:t>
            </a:r>
            <a:r>
              <a:rPr lang="en-US" dirty="0" smtClean="0"/>
              <a:t> et al. (eds.), </a:t>
            </a:r>
            <a:r>
              <a:rPr lang="en-US" i="1" dirty="0" smtClean="0"/>
              <a:t>Body – Language – Communication. An International Handbook on Multimodality in Human Interaction</a:t>
            </a:r>
            <a:r>
              <a:rPr lang="en-US" dirty="0" smtClean="0"/>
              <a:t>. Berlin: de </a:t>
            </a:r>
            <a:r>
              <a:rPr lang="en-US" dirty="0" err="1" smtClean="0"/>
              <a:t>Gruyter</a:t>
            </a:r>
            <a:r>
              <a:rPr lang="en-US" dirty="0" smtClean="0"/>
              <a:t>, vol. 1, 733–754.</a:t>
            </a:r>
          </a:p>
          <a:p>
            <a:pPr>
              <a:spcBef>
                <a:spcPts val="0"/>
              </a:spcBef>
              <a:buNone/>
            </a:pPr>
            <a:r>
              <a:rPr lang="en-US" cap="small" dirty="0" err="1" smtClean="0"/>
              <a:t>Halliday</a:t>
            </a:r>
            <a:r>
              <a:rPr lang="en-US" dirty="0" smtClean="0"/>
              <a:t>, Michael A. K./</a:t>
            </a:r>
            <a:r>
              <a:rPr lang="en-US" cap="small" dirty="0" err="1" smtClean="0"/>
              <a:t>Matthiessen</a:t>
            </a:r>
            <a:r>
              <a:rPr lang="en-US" dirty="0" smtClean="0"/>
              <a:t>, Christian M. (2004), </a:t>
            </a:r>
            <a:r>
              <a:rPr lang="en-US" i="1" dirty="0" smtClean="0"/>
              <a:t>An Introduction to Functional Grammar</a:t>
            </a:r>
            <a:r>
              <a:rPr lang="en-US" dirty="0" smtClean="0"/>
              <a:t>. </a:t>
            </a:r>
            <a:r>
              <a:rPr lang="de-DE" dirty="0" smtClean="0"/>
              <a:t>London: Arnold.</a:t>
            </a:r>
          </a:p>
          <a:p>
            <a:pPr>
              <a:spcBef>
                <a:spcPts val="0"/>
              </a:spcBef>
              <a:buNone/>
            </a:pPr>
            <a:r>
              <a:rPr lang="en-US" cap="small" dirty="0" smtClean="0"/>
              <a:t>Kress</a:t>
            </a:r>
            <a:r>
              <a:rPr lang="en-US" dirty="0" smtClean="0"/>
              <a:t>, </a:t>
            </a:r>
            <a:r>
              <a:rPr lang="en-US" dirty="0" err="1" smtClean="0"/>
              <a:t>Gunther</a:t>
            </a:r>
            <a:r>
              <a:rPr lang="en-US" dirty="0" smtClean="0"/>
              <a:t>/</a:t>
            </a:r>
            <a:r>
              <a:rPr lang="en-US" cap="small" dirty="0" smtClean="0"/>
              <a:t>van </a:t>
            </a:r>
            <a:r>
              <a:rPr lang="en-US" cap="small" dirty="0" err="1" smtClean="0"/>
              <a:t>Leeuwen</a:t>
            </a:r>
            <a:r>
              <a:rPr lang="en-US" dirty="0" smtClean="0"/>
              <a:t>, Theo (1996), </a:t>
            </a:r>
            <a:r>
              <a:rPr lang="en-US" i="1" dirty="0" smtClean="0"/>
              <a:t>Reading Images. The Grammar of Visual Design</a:t>
            </a:r>
            <a:r>
              <a:rPr lang="en-US" dirty="0" smtClean="0"/>
              <a:t>. London: </a:t>
            </a:r>
            <a:r>
              <a:rPr lang="en-US" dirty="0" err="1" smtClean="0"/>
              <a:t>Routledge</a:t>
            </a:r>
            <a:r>
              <a:rPr lang="en-US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cap="small" dirty="0" smtClean="0"/>
              <a:t>Kress</a:t>
            </a:r>
            <a:r>
              <a:rPr lang="en-US" dirty="0" smtClean="0"/>
              <a:t>, </a:t>
            </a:r>
            <a:r>
              <a:rPr lang="en-US" dirty="0" err="1" smtClean="0"/>
              <a:t>Gunther</a:t>
            </a:r>
            <a:r>
              <a:rPr lang="en-US" dirty="0" smtClean="0"/>
              <a:t>/</a:t>
            </a:r>
            <a:r>
              <a:rPr lang="en-US" cap="small" dirty="0" smtClean="0"/>
              <a:t>van </a:t>
            </a:r>
            <a:r>
              <a:rPr lang="en-US" cap="small" dirty="0" err="1" smtClean="0"/>
              <a:t>Leeuwen</a:t>
            </a:r>
            <a:r>
              <a:rPr lang="en-US" dirty="0" smtClean="0"/>
              <a:t>, Theo (2001), </a:t>
            </a:r>
            <a:r>
              <a:rPr lang="en-US" i="1" dirty="0" smtClean="0"/>
              <a:t>Multimodal Discourse</a:t>
            </a:r>
            <a:r>
              <a:rPr lang="en-US" dirty="0" smtClean="0"/>
              <a:t>. London: Arnold.</a:t>
            </a:r>
          </a:p>
          <a:p>
            <a:pPr>
              <a:spcBef>
                <a:spcPts val="0"/>
              </a:spcBef>
              <a:buNone/>
            </a:pPr>
            <a:r>
              <a:rPr lang="en-US" cap="small" dirty="0" smtClean="0"/>
              <a:t>Liu, Yu/</a:t>
            </a:r>
            <a:r>
              <a:rPr lang="en-US" cap="small" dirty="0" err="1" smtClean="0"/>
              <a:t>O’Halloran</a:t>
            </a:r>
            <a:r>
              <a:rPr lang="en-US" dirty="0" smtClean="0"/>
              <a:t>, </a:t>
            </a:r>
            <a:r>
              <a:rPr lang="en-US" cap="small" dirty="0" smtClean="0"/>
              <a:t>Kay </a:t>
            </a:r>
            <a:r>
              <a:rPr lang="en-US" dirty="0" smtClean="0"/>
              <a:t>(2009), “</a:t>
            </a:r>
            <a:r>
              <a:rPr lang="en-US" dirty="0" err="1" smtClean="0"/>
              <a:t>Intersemiotic</a:t>
            </a:r>
            <a:r>
              <a:rPr lang="en-US" dirty="0" smtClean="0"/>
              <a:t> texture: Analyzing cohesive devices between language and images”. </a:t>
            </a:r>
            <a:r>
              <a:rPr lang="en-US" i="1" dirty="0" smtClean="0"/>
              <a:t>Social Semiotics 19(4), </a:t>
            </a:r>
            <a:r>
              <a:rPr lang="en-US" dirty="0" smtClean="0"/>
              <a:t>367-388.</a:t>
            </a:r>
          </a:p>
          <a:p>
            <a:pPr>
              <a:spcBef>
                <a:spcPts val="0"/>
              </a:spcBef>
              <a:buNone/>
            </a:pPr>
            <a:r>
              <a:rPr lang="en-US" cap="small" dirty="0" smtClean="0"/>
              <a:t>Marsh,</a:t>
            </a:r>
            <a:r>
              <a:rPr lang="en-US" dirty="0" smtClean="0"/>
              <a:t> Emily E.</a:t>
            </a:r>
            <a:r>
              <a:rPr lang="en-US" cap="small" dirty="0" smtClean="0"/>
              <a:t>/White,</a:t>
            </a:r>
            <a:r>
              <a:rPr lang="en-US" dirty="0" smtClean="0"/>
              <a:t> Marilyn D.</a:t>
            </a:r>
            <a:r>
              <a:rPr lang="en-US" cap="small" dirty="0" smtClean="0"/>
              <a:t> </a:t>
            </a:r>
            <a:r>
              <a:rPr lang="en-US" dirty="0" smtClean="0"/>
              <a:t>(2003), “A taxonomy of relationships between images and text”, </a:t>
            </a:r>
            <a:r>
              <a:rPr lang="en-US" i="1" dirty="0" smtClean="0"/>
              <a:t>Journal of Documentation 59(6)</a:t>
            </a:r>
            <a:r>
              <a:rPr lang="en-US" dirty="0" smtClean="0"/>
              <a:t>, 647–672.</a:t>
            </a:r>
            <a:endParaRPr lang="de-DE" dirty="0" smtClean="0"/>
          </a:p>
          <a:p>
            <a:pPr>
              <a:spcBef>
                <a:spcPts val="0"/>
              </a:spcBef>
              <a:buNone/>
            </a:pPr>
            <a:r>
              <a:rPr lang="en-US" cap="small" dirty="0" err="1" smtClean="0"/>
              <a:t>Martinec</a:t>
            </a:r>
            <a:r>
              <a:rPr lang="en-US" cap="small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Radan</a:t>
            </a:r>
            <a:r>
              <a:rPr lang="en-US" cap="small" dirty="0" smtClean="0"/>
              <a:t>/</a:t>
            </a:r>
            <a:r>
              <a:rPr lang="en-US" cap="small" dirty="0" err="1" smtClean="0"/>
              <a:t>Salway</a:t>
            </a:r>
            <a:r>
              <a:rPr lang="en-US" cap="small" dirty="0" smtClean="0"/>
              <a:t>, </a:t>
            </a:r>
            <a:r>
              <a:rPr lang="en-US" dirty="0" smtClean="0"/>
              <a:t>Andrew (2005), “A system for image-text relations in new (and old) media”, </a:t>
            </a:r>
            <a:r>
              <a:rPr lang="en-US" i="1" dirty="0" smtClean="0"/>
              <a:t>Visual Communication 4(3)</a:t>
            </a:r>
            <a:r>
              <a:rPr lang="en-US" dirty="0" smtClean="0"/>
              <a:t>, 339–374.</a:t>
            </a:r>
          </a:p>
          <a:p>
            <a:pPr>
              <a:spcBef>
                <a:spcPts val="0"/>
              </a:spcBef>
              <a:buNone/>
            </a:pPr>
            <a:r>
              <a:rPr lang="en-US" cap="small" dirty="0" err="1" smtClean="0"/>
              <a:t>Oviatt</a:t>
            </a:r>
            <a:r>
              <a:rPr lang="en-US" cap="small" dirty="0" smtClean="0"/>
              <a:t>,</a:t>
            </a:r>
            <a:r>
              <a:rPr lang="en-US" dirty="0" smtClean="0"/>
              <a:t> Sharon L.</a:t>
            </a:r>
            <a:r>
              <a:rPr lang="en-US" cap="small" dirty="0" smtClean="0"/>
              <a:t> </a:t>
            </a:r>
            <a:r>
              <a:rPr lang="en-US" dirty="0" smtClean="0"/>
              <a:t>(1999), “Ten myths of multimodal interaction”. </a:t>
            </a:r>
            <a:r>
              <a:rPr lang="en-US" i="1" dirty="0" smtClean="0"/>
              <a:t>Communications of the ACM</a:t>
            </a:r>
            <a:r>
              <a:rPr lang="en-US" dirty="0" smtClean="0"/>
              <a:t> 42,11: 74-81.</a:t>
            </a:r>
          </a:p>
          <a:p>
            <a:pPr lvl="0">
              <a:spcBef>
                <a:spcPts val="0"/>
              </a:spcBef>
              <a:buNone/>
            </a:pPr>
            <a:r>
              <a:rPr lang="en-US" cap="small" dirty="0" err="1" smtClean="0"/>
              <a:t>Schank</a:t>
            </a:r>
            <a:r>
              <a:rPr lang="en-US" cap="small" dirty="0" smtClean="0"/>
              <a:t>, </a:t>
            </a:r>
            <a:r>
              <a:rPr lang="en-US" dirty="0" smtClean="0"/>
              <a:t>Roger C.</a:t>
            </a:r>
            <a:r>
              <a:rPr lang="en-US" cap="small" dirty="0" smtClean="0"/>
              <a:t>/Abelson,</a:t>
            </a:r>
            <a:r>
              <a:rPr lang="en-US" dirty="0" smtClean="0"/>
              <a:t> Robert P. (1977), </a:t>
            </a:r>
            <a:r>
              <a:rPr lang="en-US" i="1" dirty="0" smtClean="0"/>
              <a:t>Scripts, Plans, Goals, and Understanding. An Inquiry into Human Knowledge Structures.</a:t>
            </a:r>
            <a:r>
              <a:rPr lang="en-US" dirty="0" smtClean="0"/>
              <a:t> Hillsdale, NJ: Erlbaum.</a:t>
            </a:r>
          </a:p>
          <a:p>
            <a:pPr>
              <a:spcBef>
                <a:spcPts val="0"/>
              </a:spcBef>
              <a:buNone/>
            </a:pPr>
            <a:r>
              <a:rPr lang="en-US" cap="small" dirty="0" smtClean="0"/>
              <a:t>Siefkes,</a:t>
            </a:r>
            <a:r>
              <a:rPr lang="en-US" dirty="0" smtClean="0"/>
              <a:t> Martin (in print), “An Experimental Approach to Multimodality. Investigating the Interactions between Musical and Architectural Styles in Aesthetic Perception”, in: </a:t>
            </a:r>
            <a:r>
              <a:rPr lang="en-US" i="1" dirty="0" smtClean="0"/>
              <a:t>Building Bridges for Multimodal Research. Theories and Practices of Multimodal Analysis.</a:t>
            </a:r>
            <a:r>
              <a:rPr lang="en-US" dirty="0" smtClean="0"/>
              <a:t> Bern/New York: Peter Lang.</a:t>
            </a:r>
            <a:endParaRPr lang="de-DE" dirty="0" smtClean="0"/>
          </a:p>
          <a:p>
            <a:pPr>
              <a:spcBef>
                <a:spcPts val="0"/>
              </a:spcBef>
              <a:buNone/>
            </a:pPr>
            <a:r>
              <a:rPr lang="en-US" cap="small" dirty="0" smtClean="0"/>
              <a:t>Siefkes,</a:t>
            </a:r>
            <a:r>
              <a:rPr lang="en-US" dirty="0" smtClean="0"/>
              <a:t> Martin (in review), “Frames in discourse. Connecting frame semantics and discourse analysis in an SDRT-based model”. </a:t>
            </a:r>
          </a:p>
          <a:p>
            <a:pPr lvl="0">
              <a:spcBef>
                <a:spcPts val="0"/>
              </a:spcBef>
              <a:buNone/>
            </a:pPr>
            <a:r>
              <a:rPr lang="en-US" cap="small" dirty="0" err="1" smtClean="0"/>
              <a:t>Wildfeuer</a:t>
            </a:r>
            <a:r>
              <a:rPr lang="en-US" cap="small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Janina</a:t>
            </a:r>
            <a:r>
              <a:rPr lang="en-US" dirty="0" smtClean="0"/>
              <a:t> (2012), “</a:t>
            </a:r>
            <a:r>
              <a:rPr lang="en-US" dirty="0" err="1" smtClean="0"/>
              <a:t>Intersemiosis</a:t>
            </a:r>
            <a:r>
              <a:rPr lang="en-US" dirty="0" smtClean="0"/>
              <a:t> in Film: Towards a New </a:t>
            </a:r>
            <a:r>
              <a:rPr lang="en-US" dirty="0" err="1" smtClean="0"/>
              <a:t>Organisation</a:t>
            </a:r>
            <a:r>
              <a:rPr lang="en-US" dirty="0" smtClean="0"/>
              <a:t> of Semiotic Resources in Multimodal Filmic Text”. </a:t>
            </a:r>
            <a:r>
              <a:rPr lang="en-US" i="1" dirty="0" smtClean="0"/>
              <a:t>Multimodal Communication 1, 3</a:t>
            </a:r>
            <a:r>
              <a:rPr lang="en-US" dirty="0" smtClean="0"/>
              <a:t>: 276-304.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Überblick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888233"/>
            <a:ext cx="7776864" cy="3412975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600"/>
              </a:spcBef>
              <a:spcAft>
                <a:spcPts val="1800"/>
              </a:spcAft>
              <a:buAutoNum type="arabicPeriod"/>
            </a:pPr>
            <a:r>
              <a:rPr lang="de-DE" sz="2800" dirty="0" smtClean="0"/>
              <a:t>Was ist </a:t>
            </a:r>
            <a:r>
              <a:rPr lang="de-DE" sz="2800" dirty="0" smtClean="0">
                <a:solidFill>
                  <a:srgbClr val="00B050"/>
                </a:solidFill>
              </a:rPr>
              <a:t>Multimodalitätsforschung</a:t>
            </a:r>
            <a:r>
              <a:rPr lang="de-DE" sz="2800" dirty="0" smtClean="0"/>
              <a:t>?</a:t>
            </a:r>
          </a:p>
          <a:p>
            <a:pPr marL="514350" indent="-514350">
              <a:spcBef>
                <a:spcPts val="600"/>
              </a:spcBef>
              <a:spcAft>
                <a:spcPts val="1800"/>
              </a:spcAft>
              <a:buFont typeface="Arial" pitchFamily="34" charset="0"/>
              <a:buAutoNum type="arabicPeriod"/>
            </a:pPr>
            <a:r>
              <a:rPr lang="de-DE" sz="2800" dirty="0" smtClean="0"/>
              <a:t>Multimodalität im </a:t>
            </a:r>
            <a:r>
              <a:rPr lang="de-DE" sz="2800" dirty="0" smtClean="0">
                <a:solidFill>
                  <a:srgbClr val="7030A0"/>
                </a:solidFill>
              </a:rPr>
              <a:t>Film</a:t>
            </a:r>
          </a:p>
          <a:p>
            <a:pPr marL="514350" indent="-514350">
              <a:spcBef>
                <a:spcPts val="600"/>
              </a:spcBef>
              <a:spcAft>
                <a:spcPts val="1800"/>
              </a:spcAft>
              <a:buFont typeface="Arial" pitchFamily="34" charset="0"/>
              <a:buAutoNum type="arabicPeriod"/>
            </a:pPr>
            <a:r>
              <a:rPr lang="de-DE" sz="2800" dirty="0" smtClean="0"/>
              <a:t>Analyse zweier </a:t>
            </a:r>
            <a:r>
              <a:rPr lang="de-DE" sz="2800" dirty="0" smtClean="0">
                <a:solidFill>
                  <a:srgbClr val="FFC000"/>
                </a:solidFill>
              </a:rPr>
              <a:t>Beispiele</a:t>
            </a: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Multimodalität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888233"/>
            <a:ext cx="7992888" cy="3917031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de-DE" sz="2800" dirty="0" smtClean="0"/>
              <a:t>Multimodale Texte verwenden mehrere </a:t>
            </a:r>
            <a:r>
              <a:rPr lang="de-DE" sz="2800" dirty="0" smtClean="0">
                <a:solidFill>
                  <a:srgbClr val="FF0000"/>
                </a:solidFill>
              </a:rPr>
              <a:t>semiotische</a:t>
            </a:r>
            <a:r>
              <a:rPr lang="de-DE" sz="2800" dirty="0" smtClean="0"/>
              <a:t> und/oder </a:t>
            </a:r>
            <a:r>
              <a:rPr lang="de-DE" sz="2800" dirty="0" smtClean="0">
                <a:solidFill>
                  <a:srgbClr val="FF0000"/>
                </a:solidFill>
              </a:rPr>
              <a:t>perzeptuelle</a:t>
            </a:r>
            <a:r>
              <a:rPr lang="de-DE" sz="2800" dirty="0" smtClean="0"/>
              <a:t> Modi</a:t>
            </a:r>
          </a:p>
          <a:p>
            <a:pPr>
              <a:spcBef>
                <a:spcPts val="300"/>
              </a:spcBef>
              <a:spcAft>
                <a:spcPts val="1800"/>
              </a:spcAft>
              <a:buNone/>
            </a:pPr>
            <a:r>
              <a:rPr lang="de-DE" sz="2800" dirty="0" smtClean="0"/>
              <a:t>	</a:t>
            </a:r>
            <a:r>
              <a:rPr lang="de-DE" sz="2100" dirty="0" smtClean="0"/>
              <a:t>(</a:t>
            </a:r>
            <a:r>
              <a:rPr lang="de-DE" sz="2100" dirty="0" err="1" smtClean="0"/>
              <a:t>Bateman</a:t>
            </a:r>
            <a:r>
              <a:rPr lang="de-DE" sz="2100" dirty="0" smtClean="0"/>
              <a:t> 2011, Wildfeuer 2012, Fricke 2013)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800" dirty="0" smtClean="0">
                <a:solidFill>
                  <a:srgbClr val="FF0000"/>
                </a:solidFill>
              </a:rPr>
              <a:t>Beispiele: </a:t>
            </a:r>
            <a:r>
              <a:rPr lang="de-DE" sz="2800" dirty="0" smtClean="0"/>
              <a:t>bebilderte Texte, Webseiten, Filme</a:t>
            </a:r>
            <a:endParaRPr lang="de-DE" sz="2800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800" dirty="0" smtClean="0">
                <a:solidFill>
                  <a:srgbClr val="FF0000"/>
                </a:solidFill>
              </a:rPr>
              <a:t>Semiotische </a:t>
            </a:r>
            <a:r>
              <a:rPr lang="de-DE" sz="2800" dirty="0" smtClean="0"/>
              <a:t>Modi (= Zeichensysteme / Kodes): Sprache (schriftlich oder mündlich), Bilder, Geräusche, …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800" dirty="0" smtClean="0">
                <a:solidFill>
                  <a:srgbClr val="FF0000"/>
                </a:solidFill>
              </a:rPr>
              <a:t>Perzeptuelle</a:t>
            </a:r>
            <a:r>
              <a:rPr lang="de-DE" sz="2800" dirty="0" smtClean="0"/>
              <a:t> Modi (= Sinneskanäle): visuell, </a:t>
            </a:r>
            <a:r>
              <a:rPr lang="de-DE" sz="2800" dirty="0" err="1" smtClean="0"/>
              <a:t>auditorisch</a:t>
            </a:r>
            <a:r>
              <a:rPr lang="de-DE" sz="2800" dirty="0" smtClean="0"/>
              <a:t>, haptisch, olfaktorisch, </a:t>
            </a:r>
            <a:r>
              <a:rPr lang="de-DE" sz="2800" dirty="0" err="1" smtClean="0"/>
              <a:t>gustatorisch</a:t>
            </a:r>
            <a:endParaRPr lang="de-DE" sz="28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de-DE" sz="24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Intermodalität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888233"/>
            <a:ext cx="7992888" cy="496976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800" dirty="0" smtClean="0">
                <a:solidFill>
                  <a:srgbClr val="FF0000"/>
                </a:solidFill>
              </a:rPr>
              <a:t>Intermodalität</a:t>
            </a:r>
            <a:r>
              <a:rPr lang="de-DE" sz="2800" dirty="0" smtClean="0"/>
              <a:t>: zusätzliche Eigenschaften, die sich aus Beziehungen zwischen den verschiedenen Modi ergeben.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400" dirty="0" smtClean="0"/>
              <a:t>Beispiele: </a:t>
            </a:r>
            <a:r>
              <a:rPr lang="de-DE" sz="2400" dirty="0" err="1" smtClean="0"/>
              <a:t>bein</a:t>
            </a:r>
            <a:r>
              <a:rPr lang="de-DE" sz="2400" dirty="0" smtClean="0"/>
              <a:t> Bild widerspricht dem daneben stehenden Text;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400" dirty="0" smtClean="0"/>
              <a:t>die Musik in einem Film passt / passt nicht zur gezeigten Szenerie; 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400" dirty="0" smtClean="0"/>
              <a:t>eine Erzählerstimme in einem Film kommentiert die bildlich gezeigten Ereignisse; …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de-DE" sz="24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Semiotik und Multimodalität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888233"/>
            <a:ext cx="7776864" cy="3412975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800" dirty="0" smtClean="0"/>
              <a:t>Modi (z.B. Sprache und Bilder) haben </a:t>
            </a:r>
            <a:r>
              <a:rPr lang="de-DE" sz="2800" dirty="0" smtClean="0">
                <a:solidFill>
                  <a:srgbClr val="0070C0"/>
                </a:solidFill>
              </a:rPr>
              <a:t>verschiedene semiotische Eigenschaften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800" dirty="0" smtClean="0"/>
              <a:t>Relationen zwischen Modi müssen berücksichtigt werden 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800" dirty="0" smtClean="0"/>
              <a:t>Multimodalität hat sich daher zum eigenen Forschungsgebiet entwickelt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800" dirty="0" smtClean="0"/>
              <a:t>Verschiedene Ansätze in verschiedenen Disziplinen, die sich auch auf verschiedene Probleme konzentrieren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de-DE" sz="4000" dirty="0" smtClean="0"/>
              <a:t>Bereiche innerhalb der Multimodalitäts-Forschung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888233"/>
            <a:ext cx="7776864" cy="4565103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800" dirty="0" err="1" smtClean="0">
                <a:solidFill>
                  <a:srgbClr val="C00000"/>
                </a:solidFill>
              </a:rPr>
              <a:t>Social</a:t>
            </a:r>
            <a:r>
              <a:rPr lang="de-DE" sz="2800" dirty="0" smtClean="0">
                <a:solidFill>
                  <a:srgbClr val="C00000"/>
                </a:solidFill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</a:rPr>
              <a:t>Semiotics</a:t>
            </a:r>
            <a:r>
              <a:rPr lang="de-DE" sz="2800" dirty="0" smtClean="0"/>
              <a:t> (</a:t>
            </a:r>
            <a:r>
              <a:rPr lang="de-DE" sz="2800" dirty="0" smtClean="0">
                <a:solidFill>
                  <a:srgbClr val="7030A0"/>
                </a:solidFill>
              </a:rPr>
              <a:t>Gunther Kress</a:t>
            </a:r>
            <a:r>
              <a:rPr lang="de-DE" sz="2800" dirty="0" smtClean="0"/>
              <a:t>, </a:t>
            </a:r>
            <a:r>
              <a:rPr lang="de-DE" sz="2800" dirty="0" smtClean="0">
                <a:solidFill>
                  <a:srgbClr val="7030A0"/>
                </a:solidFill>
              </a:rPr>
              <a:t>Theo van </a:t>
            </a:r>
            <a:r>
              <a:rPr lang="de-DE" sz="2800" dirty="0" err="1" smtClean="0">
                <a:solidFill>
                  <a:srgbClr val="7030A0"/>
                </a:solidFill>
              </a:rPr>
              <a:t>Leeuwen</a:t>
            </a:r>
            <a:r>
              <a:rPr lang="de-DE" sz="2800" dirty="0" smtClean="0"/>
              <a:t>)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800" dirty="0" err="1" smtClean="0">
                <a:solidFill>
                  <a:srgbClr val="C00000"/>
                </a:solidFill>
              </a:rPr>
              <a:t>Systemic</a:t>
            </a:r>
            <a:r>
              <a:rPr lang="de-DE" sz="2800" dirty="0" smtClean="0">
                <a:solidFill>
                  <a:srgbClr val="C00000"/>
                </a:solidFill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</a:rPr>
              <a:t>Functional</a:t>
            </a:r>
            <a:r>
              <a:rPr lang="de-DE" sz="2800" dirty="0" smtClean="0">
                <a:solidFill>
                  <a:srgbClr val="C00000"/>
                </a:solidFill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</a:rPr>
              <a:t>Linguistics</a:t>
            </a:r>
            <a:r>
              <a:rPr lang="de-DE" sz="2800" dirty="0" smtClean="0"/>
              <a:t> (</a:t>
            </a:r>
            <a:r>
              <a:rPr lang="de-DE" sz="2800" dirty="0" smtClean="0">
                <a:solidFill>
                  <a:srgbClr val="7030A0"/>
                </a:solidFill>
              </a:rPr>
              <a:t>Michael </a:t>
            </a:r>
            <a:r>
              <a:rPr lang="de-DE" sz="2800" dirty="0" err="1" smtClean="0">
                <a:solidFill>
                  <a:srgbClr val="7030A0"/>
                </a:solidFill>
              </a:rPr>
              <a:t>Halliday</a:t>
            </a:r>
            <a:r>
              <a:rPr lang="de-DE" sz="2800" dirty="0" smtClean="0"/>
              <a:t>, </a:t>
            </a:r>
            <a:r>
              <a:rPr lang="de-DE" sz="2800" dirty="0" smtClean="0">
                <a:solidFill>
                  <a:srgbClr val="7030A0"/>
                </a:solidFill>
              </a:rPr>
              <a:t>Christian </a:t>
            </a:r>
            <a:r>
              <a:rPr lang="de-DE" sz="2800" dirty="0" err="1" smtClean="0">
                <a:solidFill>
                  <a:srgbClr val="7030A0"/>
                </a:solidFill>
              </a:rPr>
              <a:t>Matthiessen</a:t>
            </a:r>
            <a:r>
              <a:rPr lang="de-DE" sz="2800" dirty="0" smtClean="0"/>
              <a:t>)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800" dirty="0" smtClean="0">
                <a:solidFill>
                  <a:srgbClr val="C00000"/>
                </a:solidFill>
              </a:rPr>
              <a:t>Multimodale Diskursanalyse</a:t>
            </a:r>
            <a:r>
              <a:rPr lang="de-DE" sz="2800" dirty="0" smtClean="0"/>
              <a:t> (</a:t>
            </a:r>
            <a:r>
              <a:rPr lang="de-DE" sz="2800" dirty="0" smtClean="0">
                <a:solidFill>
                  <a:srgbClr val="7030A0"/>
                </a:solidFill>
              </a:rPr>
              <a:t>Kay </a:t>
            </a:r>
            <a:r>
              <a:rPr lang="de-DE" sz="2800" dirty="0" err="1" smtClean="0">
                <a:solidFill>
                  <a:srgbClr val="7030A0"/>
                </a:solidFill>
              </a:rPr>
              <a:t>O’Halloran</a:t>
            </a:r>
            <a:r>
              <a:rPr lang="de-DE" sz="2800" dirty="0" smtClean="0"/>
              <a:t>, </a:t>
            </a:r>
            <a:r>
              <a:rPr lang="de-DE" sz="2800" dirty="0" smtClean="0">
                <a:solidFill>
                  <a:srgbClr val="7030A0"/>
                </a:solidFill>
              </a:rPr>
              <a:t>John </a:t>
            </a:r>
            <a:r>
              <a:rPr lang="de-DE" sz="2800" dirty="0" err="1" smtClean="0">
                <a:solidFill>
                  <a:srgbClr val="7030A0"/>
                </a:solidFill>
              </a:rPr>
              <a:t>Bateman</a:t>
            </a:r>
            <a:r>
              <a:rPr lang="de-DE" sz="2800" dirty="0" smtClean="0"/>
              <a:t>)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800" dirty="0" smtClean="0">
                <a:solidFill>
                  <a:srgbClr val="C00000"/>
                </a:solidFill>
              </a:rPr>
              <a:t>Multimodale Filmanalyse</a:t>
            </a:r>
            <a:r>
              <a:rPr lang="de-DE" sz="2800" dirty="0" smtClean="0"/>
              <a:t> (</a:t>
            </a:r>
            <a:r>
              <a:rPr lang="de-DE" sz="2800" dirty="0" smtClean="0">
                <a:solidFill>
                  <a:srgbClr val="7030A0"/>
                </a:solidFill>
              </a:rPr>
              <a:t>John </a:t>
            </a:r>
            <a:r>
              <a:rPr lang="de-DE" sz="2800" dirty="0" err="1" smtClean="0">
                <a:solidFill>
                  <a:srgbClr val="7030A0"/>
                </a:solidFill>
              </a:rPr>
              <a:t>Bateman</a:t>
            </a:r>
            <a:r>
              <a:rPr lang="de-DE" sz="2800" dirty="0" smtClean="0"/>
              <a:t>, </a:t>
            </a:r>
            <a:r>
              <a:rPr lang="de-DE" sz="2800" dirty="0" smtClean="0">
                <a:solidFill>
                  <a:srgbClr val="7030A0"/>
                </a:solidFill>
              </a:rPr>
              <a:t>Janina Wildfeuer</a:t>
            </a:r>
            <a:r>
              <a:rPr lang="de-DE" sz="2800" dirty="0" smtClean="0"/>
              <a:t>)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800" dirty="0" smtClean="0">
                <a:solidFill>
                  <a:srgbClr val="C00000"/>
                </a:solidFill>
              </a:rPr>
              <a:t>Multimodale Comicanalyse</a:t>
            </a:r>
            <a:r>
              <a:rPr lang="de-DE" sz="2800" dirty="0" smtClean="0"/>
              <a:t> (</a:t>
            </a:r>
            <a:r>
              <a:rPr lang="de-DE" sz="2800" dirty="0" smtClean="0">
                <a:solidFill>
                  <a:srgbClr val="7030A0"/>
                </a:solidFill>
              </a:rPr>
              <a:t>Neil Cohn</a:t>
            </a:r>
            <a:r>
              <a:rPr lang="de-DE" sz="2800" dirty="0" smtClean="0"/>
              <a:t>, </a:t>
            </a:r>
            <a:r>
              <a:rPr lang="de-DE" sz="2800" dirty="0" smtClean="0">
                <a:solidFill>
                  <a:srgbClr val="7030A0"/>
                </a:solidFill>
              </a:rPr>
              <a:t>Janina Wildfeuer</a:t>
            </a:r>
            <a:r>
              <a:rPr lang="de-DE" sz="2800" dirty="0" smtClean="0"/>
              <a:t>)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800" dirty="0" smtClean="0">
                <a:solidFill>
                  <a:srgbClr val="C00000"/>
                </a:solidFill>
              </a:rPr>
              <a:t>Multimodale Grammatik</a:t>
            </a:r>
            <a:r>
              <a:rPr lang="de-DE" sz="2800" dirty="0" smtClean="0"/>
              <a:t> (</a:t>
            </a:r>
            <a:r>
              <a:rPr lang="de-DE" sz="2800" dirty="0" smtClean="0">
                <a:solidFill>
                  <a:srgbClr val="7030A0"/>
                </a:solidFill>
              </a:rPr>
              <a:t>Ellen Fricke</a:t>
            </a:r>
            <a:r>
              <a:rPr lang="de-DE" sz="2800" dirty="0" smtClean="0"/>
              <a:t>)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800" dirty="0" smtClean="0">
                <a:solidFill>
                  <a:srgbClr val="C00000"/>
                </a:solidFill>
              </a:rPr>
              <a:t>Kognitive Psychologie</a:t>
            </a:r>
            <a:r>
              <a:rPr lang="de-DE" sz="2800" dirty="0" smtClean="0"/>
              <a:t>: Interaktion zwischen Reizen in verschiedenen Sinnesmodalitäten (</a:t>
            </a:r>
            <a:r>
              <a:rPr lang="de-DE" sz="2800" dirty="0" smtClean="0">
                <a:solidFill>
                  <a:srgbClr val="7030A0"/>
                </a:solidFill>
              </a:rPr>
              <a:t>Harry </a:t>
            </a:r>
            <a:r>
              <a:rPr lang="de-DE" sz="2800" dirty="0" err="1" smtClean="0">
                <a:solidFill>
                  <a:srgbClr val="7030A0"/>
                </a:solidFill>
              </a:rPr>
              <a:t>McGurk</a:t>
            </a:r>
            <a:r>
              <a:rPr lang="de-DE" sz="2800" dirty="0" smtClean="0"/>
              <a:t>, </a:t>
            </a:r>
            <a:r>
              <a:rPr lang="de-DE" sz="2800" dirty="0" smtClean="0">
                <a:solidFill>
                  <a:srgbClr val="7030A0"/>
                </a:solidFill>
              </a:rPr>
              <a:t>Gemma Calvert</a:t>
            </a:r>
            <a:r>
              <a:rPr lang="de-DE" sz="2800" dirty="0" smtClean="0"/>
              <a:t>)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de-DE" sz="2800" dirty="0" smtClean="0"/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de-DE" sz="28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Warum Multimodalität?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888233"/>
            <a:ext cx="7776864" cy="4709119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800" dirty="0" smtClean="0"/>
              <a:t>Alle semiotischen Modi  / Zeichensysteme / Kodes werden </a:t>
            </a:r>
            <a:r>
              <a:rPr lang="de-DE" sz="2800" dirty="0" smtClean="0">
                <a:solidFill>
                  <a:srgbClr val="00B050"/>
                </a:solidFill>
              </a:rPr>
              <a:t>gleichermaßen ernst </a:t>
            </a:r>
            <a:r>
              <a:rPr lang="de-DE" sz="2800" dirty="0" smtClean="0"/>
              <a:t>genommen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800" dirty="0" smtClean="0"/>
              <a:t>Weder „Primat der Sprache“, noch willkürliche Auswahl (z.B. „Text-Bild-Beziehungen“ oder „Musik im Film“)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800" dirty="0" smtClean="0"/>
              <a:t>Nur so kann ein </a:t>
            </a:r>
            <a:r>
              <a:rPr lang="de-DE" sz="2800" dirty="0" smtClean="0">
                <a:solidFill>
                  <a:srgbClr val="00B050"/>
                </a:solidFill>
              </a:rPr>
              <a:t>vollständiges Bild </a:t>
            </a:r>
            <a:r>
              <a:rPr lang="de-DE" sz="2800" dirty="0" smtClean="0"/>
              <a:t>entstehen!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800" dirty="0" smtClean="0"/>
              <a:t>Voraussetzung ist die </a:t>
            </a:r>
            <a:r>
              <a:rPr lang="de-DE" sz="2800" dirty="0" smtClean="0">
                <a:solidFill>
                  <a:srgbClr val="00B050"/>
                </a:solidFill>
              </a:rPr>
              <a:t>Semiotik</a:t>
            </a:r>
            <a:r>
              <a:rPr lang="de-DE" sz="2800" dirty="0" smtClean="0"/>
              <a:t>, um die einzelnen Zeichensysteme in ihren Eigenschaften zu verstehen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800" dirty="0" smtClean="0"/>
              <a:t>Starke </a:t>
            </a:r>
            <a:r>
              <a:rPr lang="de-DE" sz="2800" dirty="0" smtClean="0">
                <a:solidFill>
                  <a:srgbClr val="00B050"/>
                </a:solidFill>
              </a:rPr>
              <a:t>empirische Ausrichtung</a:t>
            </a:r>
            <a:r>
              <a:rPr lang="de-DE" sz="2800" dirty="0" smtClean="0"/>
              <a:t>: Beispielanalyse und zunehmend auch multimodale </a:t>
            </a:r>
            <a:r>
              <a:rPr lang="de-DE" sz="2800" dirty="0" err="1" smtClean="0">
                <a:solidFill>
                  <a:srgbClr val="00B050"/>
                </a:solidFill>
              </a:rPr>
              <a:t>Korpusanalysen</a:t>
            </a:r>
            <a:endParaRPr lang="de-DE" sz="2800" dirty="0" smtClean="0">
              <a:solidFill>
                <a:srgbClr val="00B050"/>
              </a:solidFill>
            </a:endParaRPr>
          </a:p>
          <a:p>
            <a:pPr marL="381600" lvl="1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2400" dirty="0" err="1" smtClean="0"/>
              <a:t>Wildfeuer</a:t>
            </a:r>
            <a:r>
              <a:rPr lang="en-US" sz="2400" dirty="0" smtClean="0"/>
              <a:t>, </a:t>
            </a:r>
            <a:r>
              <a:rPr lang="en-US" sz="2400" dirty="0" err="1" smtClean="0"/>
              <a:t>Janina</a:t>
            </a:r>
            <a:r>
              <a:rPr lang="en-US" sz="2400" dirty="0" smtClean="0"/>
              <a:t> (2014), </a:t>
            </a:r>
            <a:r>
              <a:rPr lang="en-US" sz="2400" i="1" dirty="0" smtClean="0"/>
              <a:t>Film Discourse Interpretation. Towards a New Paradigm for Multimodal Film Analysis</a:t>
            </a:r>
            <a:r>
              <a:rPr lang="en-US" sz="2400" dirty="0" smtClean="0"/>
              <a:t>. London: </a:t>
            </a:r>
            <a:r>
              <a:rPr lang="en-US" sz="2400" dirty="0" err="1" smtClean="0"/>
              <a:t>Routledge</a:t>
            </a:r>
            <a:r>
              <a:rPr lang="en-US" sz="2400" dirty="0" smtClean="0"/>
              <a:t>.</a:t>
            </a:r>
          </a:p>
          <a:p>
            <a:pPr marL="381600" lvl="1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2400" dirty="0" err="1" smtClean="0"/>
              <a:t>Schöps</a:t>
            </a:r>
            <a:r>
              <a:rPr lang="en-US" sz="2400" dirty="0" smtClean="0"/>
              <a:t>, Doris (2014), </a:t>
            </a:r>
            <a:r>
              <a:rPr lang="en-US" sz="2400" i="1" dirty="0" err="1" smtClean="0"/>
              <a:t>Körperhaltungen</a:t>
            </a:r>
            <a:r>
              <a:rPr lang="en-US" sz="2400" i="1" dirty="0" smtClean="0"/>
              <a:t> und </a:t>
            </a:r>
            <a:r>
              <a:rPr lang="en-US" sz="2400" i="1" dirty="0" err="1" smtClean="0"/>
              <a:t>Rollenstereotype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im</a:t>
            </a:r>
            <a:r>
              <a:rPr lang="en-US" sz="2400" i="1" dirty="0" smtClean="0"/>
              <a:t> DEFA-Film. </a:t>
            </a:r>
            <a:r>
              <a:rPr lang="en-US" sz="2400" i="1" dirty="0" err="1" smtClean="0"/>
              <a:t>Eine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korpusanalytische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Untersuchung</a:t>
            </a:r>
            <a:r>
              <a:rPr lang="en-US" sz="2400" dirty="0" smtClean="0"/>
              <a:t>. </a:t>
            </a:r>
            <a:r>
              <a:rPr lang="en-US" sz="2400" dirty="0" err="1" smtClean="0"/>
              <a:t>Würzburg</a:t>
            </a:r>
            <a:r>
              <a:rPr lang="en-US" sz="2400" dirty="0" smtClean="0"/>
              <a:t>: </a:t>
            </a:r>
            <a:r>
              <a:rPr lang="en-US" sz="2400" dirty="0" err="1" smtClean="0"/>
              <a:t>Königshausen</a:t>
            </a:r>
            <a:r>
              <a:rPr lang="en-US" sz="2400" dirty="0" smtClean="0"/>
              <a:t> &amp; Neumann.</a:t>
            </a:r>
            <a:endParaRPr lang="de-DE" sz="2800" dirty="0" smtClean="0"/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de-DE" sz="28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Multimodalität und Gesellschaft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888233"/>
            <a:ext cx="7776864" cy="4061047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800" dirty="0" smtClean="0"/>
              <a:t>Multimodale Theorien werden auch </a:t>
            </a:r>
            <a:r>
              <a:rPr lang="de-DE" sz="2800" dirty="0" smtClean="0">
                <a:solidFill>
                  <a:srgbClr val="FF0000"/>
                </a:solidFill>
              </a:rPr>
              <a:t>gesellschaftskritisch</a:t>
            </a:r>
            <a:r>
              <a:rPr lang="de-DE" sz="2800" dirty="0" smtClean="0"/>
              <a:t> eingesetzt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800" dirty="0" smtClean="0"/>
              <a:t>Einige Bereiche sind gesellschaftskritisch (ideologische Positionen, Probleme multimodaler Kommunikation, z.B. Gunther Kress)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800" dirty="0" smtClean="0"/>
              <a:t>Multimodale </a:t>
            </a:r>
            <a:r>
              <a:rPr lang="de-DE" sz="2800" dirty="0" smtClean="0">
                <a:solidFill>
                  <a:srgbClr val="FF0000"/>
                </a:solidFill>
              </a:rPr>
              <a:t>Diskursanalyse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800" dirty="0" smtClean="0">
                <a:solidFill>
                  <a:srgbClr val="FF0000"/>
                </a:solidFill>
              </a:rPr>
              <a:t>Diskurstheorien</a:t>
            </a:r>
            <a:r>
              <a:rPr lang="de-DE" sz="2800" dirty="0" smtClean="0"/>
              <a:t> werden zunehmend auch auf den Bereich der Bilder, Filme, Webseiten, Computerspiele etc. erweitert</a:t>
            </a:r>
          </a:p>
          <a:p>
            <a:pPr lvl="1">
              <a:spcBef>
                <a:spcPts val="600"/>
              </a:spcBef>
              <a:spcAft>
                <a:spcPts val="900"/>
              </a:spcAft>
            </a:pPr>
            <a:r>
              <a:rPr lang="de-DE" sz="2400" dirty="0" smtClean="0"/>
              <a:t>Siefkes, Martin/Schöps, Doris (2014), </a:t>
            </a:r>
            <a:r>
              <a:rPr lang="de-DE" sz="2400" i="1" dirty="0" smtClean="0"/>
              <a:t>Neue Methoden der Diskursanalyse.</a:t>
            </a:r>
            <a:r>
              <a:rPr lang="de-DE" sz="2400" dirty="0" smtClean="0"/>
              <a:t> Themenheft, </a:t>
            </a:r>
            <a:r>
              <a:rPr lang="de-DE" sz="2400" i="1" dirty="0" smtClean="0"/>
              <a:t>Zeitschrift für Semiotik</a:t>
            </a:r>
            <a:r>
              <a:rPr lang="de-DE" sz="2400" dirty="0" smtClean="0"/>
              <a:t> 35, 3-4.</a:t>
            </a:r>
            <a:endParaRPr lang="de-DE" sz="2800" dirty="0" smtClean="0"/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de-DE" sz="28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Annotation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888233"/>
            <a:ext cx="7848872" cy="4781127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800" dirty="0" smtClean="0"/>
              <a:t>Verschiedene </a:t>
            </a:r>
            <a:r>
              <a:rPr lang="de-DE" sz="2800" dirty="0" smtClean="0">
                <a:solidFill>
                  <a:srgbClr val="FF0000"/>
                </a:solidFill>
              </a:rPr>
              <a:t>Annotationssysteme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800" dirty="0" smtClean="0"/>
              <a:t>Meist wird </a:t>
            </a:r>
            <a:r>
              <a:rPr lang="de-DE" sz="2800" dirty="0" smtClean="0">
                <a:solidFill>
                  <a:srgbClr val="FF0000"/>
                </a:solidFill>
              </a:rPr>
              <a:t>ausdrucksseitig</a:t>
            </a:r>
            <a:r>
              <a:rPr lang="de-DE" sz="2800" dirty="0" smtClean="0"/>
              <a:t> annotiert (</a:t>
            </a:r>
            <a:r>
              <a:rPr lang="de-DE" sz="2800" dirty="0" smtClean="0">
                <a:solidFill>
                  <a:srgbClr val="00B050"/>
                </a:solidFill>
              </a:rPr>
              <a:t>Zeichenträger</a:t>
            </a:r>
            <a:r>
              <a:rPr lang="de-DE" sz="2800" dirty="0" smtClean="0"/>
              <a:t>)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800" dirty="0" smtClean="0"/>
              <a:t>Für die </a:t>
            </a:r>
            <a:r>
              <a:rPr lang="de-DE" sz="2800" dirty="0" smtClean="0">
                <a:solidFill>
                  <a:srgbClr val="FF0000"/>
                </a:solidFill>
              </a:rPr>
              <a:t>Interpretation</a:t>
            </a:r>
            <a:r>
              <a:rPr lang="de-DE" sz="2800" dirty="0" smtClean="0"/>
              <a:t> benötigt man dann noch Wissen über die Bedeutungen (z.B. aus Lexika)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800" dirty="0" smtClean="0">
                <a:solidFill>
                  <a:srgbClr val="FF0000"/>
                </a:solidFill>
              </a:rPr>
              <a:t>Empirische Überprüfung </a:t>
            </a:r>
            <a:r>
              <a:rPr lang="de-DE" sz="2800" dirty="0" smtClean="0"/>
              <a:t>möglich, wo Bedeutungen nicht gesichert sind: z.B. durch </a:t>
            </a:r>
            <a:r>
              <a:rPr lang="de-DE" sz="2800" dirty="0" smtClean="0">
                <a:solidFill>
                  <a:srgbClr val="00B050"/>
                </a:solidFill>
              </a:rPr>
              <a:t>Befragung von Probanden</a:t>
            </a:r>
            <a:r>
              <a:rPr lang="de-DE" sz="2800" dirty="0" smtClean="0"/>
              <a:t>, oder durch </a:t>
            </a:r>
            <a:r>
              <a:rPr lang="de-DE" sz="2800" dirty="0" smtClean="0">
                <a:solidFill>
                  <a:srgbClr val="00B050"/>
                </a:solidFill>
              </a:rPr>
              <a:t>Kookkurrenzen</a:t>
            </a:r>
            <a:r>
              <a:rPr lang="de-DE" sz="2800" dirty="0" smtClean="0"/>
              <a:t> (z.B. kann der emotionale Gehalt einer Musik auch danach beurteilt werden, in welchen Szenen sie vorkommt – wenn sie ausreichend häufig vorkommt)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800" dirty="0" smtClean="0"/>
              <a:t>Beliebtes Programm für die Annotation: </a:t>
            </a:r>
            <a:r>
              <a:rPr lang="de-DE" sz="2800" dirty="0" smtClean="0">
                <a:solidFill>
                  <a:srgbClr val="FF0000"/>
                </a:solidFill>
              </a:rPr>
              <a:t>ELAN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800" dirty="0" smtClean="0">
                <a:solidFill>
                  <a:srgbClr val="FF0000"/>
                </a:solidFill>
              </a:rPr>
              <a:t>Freie Software</a:t>
            </a:r>
            <a:r>
              <a:rPr lang="de-DE" sz="2800" dirty="0" smtClean="0"/>
              <a:t>, entwickelt vom </a:t>
            </a:r>
            <a:r>
              <a:rPr lang="de-DE" sz="2800" dirty="0" smtClean="0">
                <a:solidFill>
                  <a:srgbClr val="00B050"/>
                </a:solidFill>
              </a:rPr>
              <a:t>Max-Planck-Institut für Psycholinguistik </a:t>
            </a:r>
            <a:r>
              <a:rPr lang="de-DE" sz="2800" dirty="0" smtClean="0"/>
              <a:t>in </a:t>
            </a:r>
            <a:r>
              <a:rPr lang="de-DE" sz="2800" dirty="0" err="1" smtClean="0"/>
              <a:t>Nijmegen</a:t>
            </a:r>
            <a:endParaRPr lang="de-DE" sz="2800" dirty="0" smtClean="0"/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de-DE" sz="2800" dirty="0" smtClean="0"/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de-DE" sz="28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1371</Words>
  <Application>Microsoft Office PowerPoint</Application>
  <PresentationFormat>Bildschirmpräsentation (4:3)</PresentationFormat>
  <Paragraphs>121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Larissa-Design</vt:lpstr>
      <vt:lpstr>Semiotik-Workshop  Multimodale Filmanalyse</vt:lpstr>
      <vt:lpstr>Überblick</vt:lpstr>
      <vt:lpstr>Multimodalität</vt:lpstr>
      <vt:lpstr>Intermodalität</vt:lpstr>
      <vt:lpstr>Semiotik und Multimodalität</vt:lpstr>
      <vt:lpstr>Bereiche innerhalb der Multimodalitäts-Forschung</vt:lpstr>
      <vt:lpstr>Warum Multimodalität?</vt:lpstr>
      <vt:lpstr>Multimodalität und Gesellschaft</vt:lpstr>
      <vt:lpstr>Annotation</vt:lpstr>
      <vt:lpstr>Example 1</vt:lpstr>
      <vt:lpstr>Annotationstabelle</vt:lpstr>
      <vt:lpstr>Example 2</vt:lpstr>
      <vt:lpstr>Frame Empfängnis &amp; Geburt (1997)real</vt:lpstr>
      <vt:lpstr>Frame Empfängnis &amp; Geburt („nicht weit entfernte“ Zukunft)fiktional</vt:lpstr>
      <vt:lpstr>Ausgewählte Literatur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User</dc:creator>
  <cp:lastModifiedBy>User</cp:lastModifiedBy>
  <cp:revision>1768</cp:revision>
  <dcterms:created xsi:type="dcterms:W3CDTF">2011-10-07T09:52:19Z</dcterms:created>
  <dcterms:modified xsi:type="dcterms:W3CDTF">2015-04-28T15:53:16Z</dcterms:modified>
</cp:coreProperties>
</file>