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4" r:id="rId2"/>
    <p:sldId id="331" r:id="rId3"/>
    <p:sldId id="346" r:id="rId4"/>
    <p:sldId id="341" r:id="rId5"/>
    <p:sldId id="347" r:id="rId6"/>
    <p:sldId id="342" r:id="rId7"/>
    <p:sldId id="344" r:id="rId8"/>
    <p:sldId id="345" r:id="rId9"/>
    <p:sldId id="300" r:id="rId10"/>
    <p:sldId id="343" r:id="rId11"/>
    <p:sldId id="348" r:id="rId12"/>
    <p:sldId id="351" r:id="rId13"/>
    <p:sldId id="354" r:id="rId14"/>
    <p:sldId id="352" r:id="rId15"/>
    <p:sldId id="359" r:id="rId16"/>
    <p:sldId id="355" r:id="rId17"/>
    <p:sldId id="349" r:id="rId18"/>
    <p:sldId id="356" r:id="rId19"/>
    <p:sldId id="357" r:id="rId20"/>
    <p:sldId id="326" r:id="rId21"/>
    <p:sldId id="340" r:id="rId22"/>
    <p:sldId id="327" r:id="rId23"/>
    <p:sldId id="319" r:id="rId24"/>
    <p:sldId id="290" r:id="rId25"/>
    <p:sldId id="328" r:id="rId26"/>
    <p:sldId id="335" r:id="rId27"/>
    <p:sldId id="330" r:id="rId28"/>
    <p:sldId id="297" r:id="rId29"/>
    <p:sldId id="309" r:id="rId30"/>
    <p:sldId id="321" r:id="rId31"/>
    <p:sldId id="291" r:id="rId32"/>
    <p:sldId id="360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D6B63-8FBD-4908-BBB2-B6F9B0311460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7CB1-8F41-45A2-8F2B-9A3D0495F4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8235-96F2-4579-AC07-087C0795FF18}" type="datetimeFigureOut">
              <a:rPr lang="de-DE" smtClean="0"/>
              <a:pPr/>
              <a:t>28.04.2015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8808-EB14-4039-A840-B35ADC7305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iose.de/index.php?id=788,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iose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auffenburg.de/asp/books.asp?id=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U_Chemnitz_positiv_gruen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566416" cy="1676400"/>
          </a:xfrm>
          <a:prstGeom prst="rect">
            <a:avLst/>
          </a:prstGeom>
        </p:spPr>
      </p:pic>
      <p:pic>
        <p:nvPicPr>
          <p:cNvPr id="7" name="Grafik 6" descr="AvH_Logo_n7_Word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890752" cy="10808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Semiotik in Deutschland: ein </a:t>
            </a:r>
            <a:r>
              <a:rPr lang="de-D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Überblick</a:t>
            </a:r>
            <a:endParaRPr lang="de-DE" sz="3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43808" y="4869160"/>
            <a:ext cx="5472608" cy="1464568"/>
          </a:xfrm>
        </p:spPr>
        <p:txBody>
          <a:bodyPr>
            <a:normAutofit/>
          </a:bodyPr>
          <a:lstStyle/>
          <a:p>
            <a:pPr algn="r"/>
            <a:r>
              <a:rPr lang="de-DE" sz="2800" dirty="0" smtClean="0">
                <a:solidFill>
                  <a:schemeClr val="bg1"/>
                </a:solidFill>
                <a:effectLst>
                  <a:outerShdw blurRad="76200" dist="101600" dir="2700000" algn="tl" rotWithShape="0">
                    <a:prstClr val="black">
                      <a:alpha val="80000"/>
                    </a:prstClr>
                  </a:outerShdw>
                </a:effectLst>
              </a:rPr>
              <a:t>Martin Siefkes</a:t>
            </a:r>
            <a:br>
              <a:rPr lang="de-DE" sz="2800" dirty="0" smtClean="0">
                <a:solidFill>
                  <a:schemeClr val="bg1"/>
                </a:solidFill>
                <a:effectLst>
                  <a:outerShdw blurRad="76200" dist="101600" dir="2700000" algn="tl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de-DE" sz="2800" dirty="0" smtClean="0">
                <a:solidFill>
                  <a:schemeClr val="bg1"/>
                </a:solidFill>
                <a:effectLst>
                  <a:outerShdw blurRad="76200" dist="101600" dir="2700000" algn="tl" rotWithShape="0">
                    <a:prstClr val="black">
                      <a:alpha val="80000"/>
                    </a:prstClr>
                  </a:outerShdw>
                </a:effectLst>
              </a:rPr>
              <a:t>Technische Universität Chemnitz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Semiotische Studiengänge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5257799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Technische Universität Berlin, Arbeitsstelle für Semiotik (</a:t>
            </a:r>
            <a:r>
              <a:rPr lang="de-DE" dirty="0" smtClean="0">
                <a:solidFill>
                  <a:srgbClr val="7030A0"/>
                </a:solidFill>
              </a:rPr>
              <a:t>Roland Posner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Universität Passau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MA-Studiengang „Text- und Kultursemiotik“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BA/MA-Studiengänge „Medien und Kommunikation“ sowie MA „European Studies“ – Modul „Mediensemiotik“ 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Technische Universität Chemnitz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Theoretische Semiotik, </a:t>
            </a:r>
            <a:r>
              <a:rPr lang="de-DE" dirty="0" err="1" smtClean="0"/>
              <a:t>Gestenforschung</a:t>
            </a:r>
            <a:r>
              <a:rPr lang="de-DE" dirty="0" smtClean="0"/>
              <a:t>, Multimodalität (</a:t>
            </a:r>
            <a:r>
              <a:rPr lang="de-DE" dirty="0" smtClean="0">
                <a:solidFill>
                  <a:srgbClr val="7030A0"/>
                </a:solidFill>
              </a:rPr>
              <a:t>Ellen Fricke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Universität Bremen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Multimodalität, Filme, Comics (</a:t>
            </a:r>
            <a:r>
              <a:rPr lang="de-DE" dirty="0" smtClean="0">
                <a:solidFill>
                  <a:srgbClr val="7030A0"/>
                </a:solidFill>
              </a:rPr>
              <a:t>John </a:t>
            </a:r>
            <a:r>
              <a:rPr lang="de-DE" dirty="0" err="1" smtClean="0">
                <a:solidFill>
                  <a:srgbClr val="7030A0"/>
                </a:solidFill>
              </a:rPr>
              <a:t>Bateman</a:t>
            </a:r>
            <a:r>
              <a:rPr lang="de-DE" dirty="0" smtClean="0">
                <a:solidFill>
                  <a:srgbClr val="7030A0"/>
                </a:solidFill>
              </a:rPr>
              <a:t>, Janina Wildfeuer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RWTH Aachen: Studiengang (Technik-)Kommunikation</a:t>
            </a:r>
          </a:p>
          <a:p>
            <a:pPr lvl="1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kognitive </a:t>
            </a:r>
            <a:r>
              <a:rPr lang="de-DE" dirty="0" err="1" smtClean="0"/>
              <a:t>Metapherntheorie</a:t>
            </a:r>
            <a:r>
              <a:rPr lang="de-DE" dirty="0" smtClean="0"/>
              <a:t> und </a:t>
            </a:r>
            <a:r>
              <a:rPr lang="de-DE" dirty="0" err="1" smtClean="0"/>
              <a:t>Gestenforschung</a:t>
            </a:r>
            <a:r>
              <a:rPr lang="de-DE" dirty="0" smtClean="0"/>
              <a:t> (</a:t>
            </a:r>
            <a:r>
              <a:rPr lang="de-DE" dirty="0" smtClean="0">
                <a:solidFill>
                  <a:srgbClr val="7030A0"/>
                </a:solidFill>
              </a:rPr>
              <a:t>Irene Mittelberg</a:t>
            </a:r>
            <a:r>
              <a:rPr lang="de-DE" dirty="0" smtClean="0"/>
              <a:t>)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Universität Kassel: Fachgebiet Linguistik (</a:t>
            </a:r>
            <a:r>
              <a:rPr lang="de-DE" dirty="0" smtClean="0">
                <a:solidFill>
                  <a:srgbClr val="7030A0"/>
                </a:solidFill>
              </a:rPr>
              <a:t>Winfried Nöth</a:t>
            </a:r>
            <a:r>
              <a:rPr lang="de-DE" dirty="0" smtClean="0"/>
              <a:t>)</a:t>
            </a:r>
          </a:p>
          <a:p>
            <a:pPr algn="ctr">
              <a:spcBef>
                <a:spcPts val="600"/>
              </a:spcBef>
              <a:spcAft>
                <a:spcPts val="9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Übersicht (im Aufbau): </a:t>
            </a:r>
            <a:r>
              <a:rPr lang="de-DE" dirty="0" smtClean="0">
                <a:solidFill>
                  <a:srgbClr val="FF0000"/>
                </a:solidFill>
                <a:hlinkClick r:id="rId2"/>
              </a:rPr>
              <a:t>http://www.semiose.de/index.php?id=788,1</a:t>
            </a:r>
            <a:endParaRPr lang="de-DE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0070C0"/>
                </a:solidFill>
              </a:rPr>
              <a:t>Grundlagen der Semiotik</a:t>
            </a:r>
            <a:endParaRPr lang="de-DE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Charles_Sanders_Pei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365104"/>
            <a:ext cx="1648998" cy="22506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Zeichenmodelle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84784"/>
            <a:ext cx="6480720" cy="475252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Zweiteilige Zeichenmodelle: Ferdinand de Saussure (1857 – 1913)</a:t>
            </a:r>
          </a:p>
          <a:p>
            <a:pPr lvl="1">
              <a:spcBef>
                <a:spcPts val="600"/>
              </a:spcBef>
              <a:spcAft>
                <a:spcPts val="900"/>
              </a:spcAft>
              <a:buNone/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B0F0"/>
                </a:solidFill>
              </a:rPr>
              <a:t>Signifikant</a:t>
            </a:r>
            <a:r>
              <a:rPr lang="de-DE" dirty="0" smtClean="0"/>
              <a:t> </a:t>
            </a:r>
            <a:r>
              <a:rPr lang="de-DE" dirty="0" smtClean="0">
                <a:latin typeface="Cambria Math"/>
                <a:ea typeface="Cambria Math"/>
              </a:rPr>
              <a:t>⇔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Signifikat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1422000"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Louis </a:t>
            </a:r>
            <a:r>
              <a:rPr lang="de-DE" dirty="0" err="1" smtClean="0"/>
              <a:t>Hjelmslev</a:t>
            </a:r>
            <a:r>
              <a:rPr lang="de-DE" dirty="0" smtClean="0"/>
              <a:t> (1899 – 1965)</a:t>
            </a:r>
          </a:p>
          <a:p>
            <a:pPr marL="1821600" lvl="1">
              <a:spcBef>
                <a:spcPts val="600"/>
              </a:spcBef>
              <a:spcAft>
                <a:spcPts val="900"/>
              </a:spcAft>
              <a:buNone/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00B0F0"/>
                </a:solidFill>
              </a:rPr>
              <a:t>Ausdrucksebene</a:t>
            </a:r>
            <a:r>
              <a:rPr lang="de-DE" dirty="0" smtClean="0"/>
              <a:t> </a:t>
            </a:r>
            <a:r>
              <a:rPr lang="de-DE" dirty="0" smtClean="0">
                <a:latin typeface="Cambria Math"/>
                <a:ea typeface="Cambria Math"/>
              </a:rPr>
              <a:t>⇔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Inhaltsebene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de-DE" dirty="0" smtClean="0"/>
              <a:t>Dreiteiliges Zeichenmodell nach Charles S. Peirce (1839 – 1914)</a:t>
            </a:r>
          </a:p>
          <a:p>
            <a:pPr lvl="1">
              <a:spcBef>
                <a:spcPts val="600"/>
              </a:spcBef>
              <a:spcAft>
                <a:spcPts val="900"/>
              </a:spcAft>
              <a:buNone/>
            </a:pPr>
            <a:r>
              <a:rPr lang="de-DE" dirty="0" smtClean="0"/>
              <a:t>	</a:t>
            </a:r>
            <a:r>
              <a:rPr lang="de-DE" dirty="0" err="1" smtClean="0">
                <a:solidFill>
                  <a:srgbClr val="00B0F0"/>
                </a:solidFill>
              </a:rPr>
              <a:t>Repräsentamen</a:t>
            </a:r>
            <a:r>
              <a:rPr lang="de-DE" dirty="0" smtClean="0"/>
              <a:t> </a:t>
            </a:r>
            <a:r>
              <a:rPr lang="de-DE" dirty="0" smtClean="0">
                <a:latin typeface="Cambria Math"/>
                <a:ea typeface="Cambria Math"/>
              </a:rPr>
              <a:t>⇔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Objekt</a:t>
            </a:r>
            <a:r>
              <a:rPr lang="de-DE" dirty="0" smtClean="0"/>
              <a:t> </a:t>
            </a:r>
            <a:r>
              <a:rPr lang="de-DE" dirty="0" smtClean="0">
                <a:latin typeface="Cambria Math"/>
                <a:ea typeface="Cambria Math"/>
              </a:rPr>
              <a:t>⇔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Interpretant</a:t>
            </a:r>
            <a:endParaRPr lang="de-DE" dirty="0" smtClean="0">
              <a:solidFill>
                <a:srgbClr val="00B050"/>
              </a:solidFill>
            </a:endParaRPr>
          </a:p>
        </p:txBody>
      </p:sp>
      <p:pic>
        <p:nvPicPr>
          <p:cNvPr id="7" name="Grafik 6" descr="Louis_Hjelmslev.jpg"/>
          <p:cNvPicPr>
            <a:picLocks noChangeAspect="1"/>
          </p:cNvPicPr>
          <p:nvPr/>
        </p:nvPicPr>
        <p:blipFill>
          <a:blip r:embed="rId3" cstate="print"/>
          <a:srcRect t="1796" b="11676"/>
          <a:stretch>
            <a:fillRect/>
          </a:stretch>
        </p:blipFill>
        <p:spPr>
          <a:xfrm>
            <a:off x="395536" y="2836562"/>
            <a:ext cx="1314762" cy="1744566"/>
          </a:xfrm>
          <a:prstGeom prst="rect">
            <a:avLst/>
          </a:prstGeom>
        </p:spPr>
      </p:pic>
      <p:pic>
        <p:nvPicPr>
          <p:cNvPr id="8" name="Grafik 7" descr="Ferdinand_de_Sauss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412776"/>
            <a:ext cx="154679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-27384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Bezüge zwischen den Terminologien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344000" y="4869160"/>
            <a:ext cx="3456384" cy="1800200"/>
          </a:xfrm>
          <a:ln>
            <a:solidFill>
              <a:schemeClr val="tx1"/>
            </a:solidFill>
            <a:prstDash val="solid"/>
          </a:ln>
        </p:spPr>
        <p:txBody>
          <a:bodyPr>
            <a:normAutofit fontScale="55000" lnSpcReduction="20000"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Repräsentamen</a:t>
            </a:r>
            <a:r>
              <a:rPr lang="de-DE" dirty="0" smtClean="0"/>
              <a:t> (Peirce)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Signifikant</a:t>
            </a:r>
            <a:r>
              <a:rPr lang="de-DE" dirty="0" smtClean="0"/>
              <a:t> (Saussure)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Ausdruck</a:t>
            </a:r>
            <a:r>
              <a:rPr lang="de-DE" dirty="0" smtClean="0"/>
              <a:t> (</a:t>
            </a:r>
            <a:r>
              <a:rPr lang="de-DE" dirty="0" err="1" smtClean="0"/>
              <a:t>Hjelmslev</a:t>
            </a:r>
            <a:r>
              <a:rPr lang="de-DE" dirty="0" smtClean="0"/>
              <a:t>)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sign</a:t>
            </a:r>
            <a:r>
              <a:rPr lang="de-DE" dirty="0" smtClean="0">
                <a:solidFill>
                  <a:srgbClr val="FF0000"/>
                </a:solidFill>
              </a:rPr>
              <a:t> / </a:t>
            </a:r>
            <a:r>
              <a:rPr lang="de-DE" dirty="0" err="1" smtClean="0">
                <a:solidFill>
                  <a:srgbClr val="FF0000"/>
                </a:solidFill>
              </a:rPr>
              <a:t>symbol</a:t>
            </a:r>
            <a:r>
              <a:rPr lang="de-DE" dirty="0" smtClean="0"/>
              <a:t> (Ogden/Richards)</a:t>
            </a:r>
          </a:p>
          <a:p>
            <a:pPr algn="r">
              <a:spcBef>
                <a:spcPts val="600"/>
              </a:spcBef>
              <a:buNone/>
            </a:pPr>
            <a:r>
              <a:rPr lang="de-DE" dirty="0" smtClean="0">
                <a:solidFill>
                  <a:srgbClr val="FF0000"/>
                </a:solidFill>
              </a:rPr>
              <a:t>Zeichenträger</a:t>
            </a:r>
            <a:r>
              <a:rPr lang="de-DE" dirty="0" smtClean="0"/>
              <a:t> (Morris)</a:t>
            </a:r>
          </a:p>
          <a:p>
            <a:pPr algn="r">
              <a:spcBef>
                <a:spcPts val="600"/>
              </a:spcBef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900"/>
              </a:spcAft>
              <a:buNone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900"/>
              </a:spcAft>
              <a:buNone/>
            </a:pPr>
            <a:endParaRPr lang="de-DE" dirty="0" smtClean="0"/>
          </a:p>
        </p:txBody>
      </p:sp>
      <p:sp>
        <p:nvSpPr>
          <p:cNvPr id="6" name="Gleichschenkliges Dreieck 5"/>
          <p:cNvSpPr/>
          <p:nvPr/>
        </p:nvSpPr>
        <p:spPr>
          <a:xfrm>
            <a:off x="3131840" y="3212976"/>
            <a:ext cx="3240360" cy="2160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444208" y="4869160"/>
            <a:ext cx="2699792" cy="18002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(Peirce)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solidFill>
                  <a:srgbClr val="FF0000"/>
                </a:solidFill>
              </a:rPr>
              <a:t>–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(Saussure)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(Ogden/Richards)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3200" dirty="0" smtClean="0">
                <a:solidFill>
                  <a:srgbClr val="FF0000"/>
                </a:solidFill>
              </a:rPr>
              <a:t>Denotat</a:t>
            </a:r>
            <a:r>
              <a:rPr lang="de-DE" sz="3200" dirty="0" smtClean="0"/>
              <a:t> (Morris)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de-DE" sz="3200" dirty="0" smtClean="0">
                <a:solidFill>
                  <a:srgbClr val="FF0000"/>
                </a:solidFill>
              </a:rPr>
              <a:t>Extension</a:t>
            </a:r>
            <a:r>
              <a:rPr lang="de-DE" sz="3200" dirty="0" smtClean="0"/>
              <a:t> (</a:t>
            </a:r>
            <a:r>
              <a:rPr lang="de-DE" sz="3200" dirty="0" err="1" smtClean="0"/>
              <a:t>Carnap</a:t>
            </a:r>
            <a:r>
              <a:rPr lang="de-DE" sz="3200" dirty="0" smtClean="0"/>
              <a:t>)</a:t>
            </a:r>
          </a:p>
          <a:p>
            <a:pPr marL="342900" lvl="0" indent="-342900" algn="r">
              <a:spcBef>
                <a:spcPts val="600"/>
              </a:spcBef>
              <a:spcAft>
                <a:spcPts val="600"/>
              </a:spcAft>
              <a:defRPr/>
            </a:pPr>
            <a:endParaRPr lang="de-D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318680" y="1196752"/>
            <a:ext cx="2837496" cy="201622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Interpretant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(Peirce)</a:t>
            </a:r>
          </a:p>
          <a:p>
            <a:pPr marL="342900" lvl="0" indent="-342900" algn="ctr"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solidFill>
                  <a:srgbClr val="FF0000"/>
                </a:solidFill>
              </a:rPr>
              <a:t>Signifikat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(Saussure)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de-DE" sz="3200" dirty="0" smtClean="0">
                <a:solidFill>
                  <a:srgbClr val="FF0000"/>
                </a:solidFill>
              </a:rPr>
              <a:t>Inhalt </a:t>
            </a:r>
            <a:r>
              <a:rPr lang="de-DE" sz="3200" dirty="0" smtClean="0"/>
              <a:t>(</a:t>
            </a:r>
            <a:r>
              <a:rPr lang="de-DE" sz="3200" dirty="0" err="1" smtClean="0"/>
              <a:t>Hjelmslev</a:t>
            </a:r>
            <a:r>
              <a:rPr lang="de-DE" sz="3200" dirty="0" smtClean="0"/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Designat </a:t>
            </a:r>
            <a:r>
              <a:rPr lang="de-DE" sz="3200" dirty="0" smtClean="0"/>
              <a:t>(Morris)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de-DE" sz="3200" dirty="0" smtClean="0">
                <a:solidFill>
                  <a:srgbClr val="FF0000"/>
                </a:solidFill>
              </a:rPr>
              <a:t>Intension </a:t>
            </a:r>
            <a:r>
              <a:rPr lang="de-DE" sz="3200" dirty="0" smtClean="0"/>
              <a:t>(</a:t>
            </a:r>
            <a:r>
              <a:rPr lang="de-DE" sz="3200" dirty="0" err="1" smtClean="0"/>
              <a:t>Carnap</a:t>
            </a:r>
            <a:r>
              <a:rPr lang="de-DE" sz="3200" dirty="0" smtClean="0"/>
              <a:t>)</a:t>
            </a:r>
          </a:p>
          <a:p>
            <a:pPr marL="342900" lvl="0" indent="-342900" algn="r">
              <a:spcBef>
                <a:spcPts val="600"/>
              </a:spcBef>
              <a:spcAft>
                <a:spcPts val="600"/>
              </a:spcAft>
              <a:defRPr/>
            </a:pPr>
            <a:endParaRPr lang="de-DE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Faktoren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Semiose</a:t>
            </a:r>
            <a:r>
              <a:rPr lang="en-GB" dirty="0" smtClean="0"/>
              <a:t> (= </a:t>
            </a:r>
            <a:r>
              <a:rPr lang="en-GB" dirty="0" err="1" smtClean="0"/>
              <a:t>Zeichenprozess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sz="2700" dirty="0" smtClean="0"/>
              <a:t>(</a:t>
            </a:r>
            <a:r>
              <a:rPr lang="en-GB" sz="2700" err="1" smtClean="0"/>
              <a:t>nach</a:t>
            </a:r>
            <a:r>
              <a:rPr lang="en-GB" sz="2700" smtClean="0"/>
              <a:t> Doris Mosbach / Doris Schöps</a:t>
            </a:r>
            <a:r>
              <a:rPr lang="en-GB" sz="2700" dirty="0" smtClean="0"/>
              <a:t>) </a:t>
            </a:r>
            <a:endParaRPr lang="en-GB" sz="2700" dirty="0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3" name="Grafik 22" descr="Faktoren der Semi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23703" cy="4787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Roland Posner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5069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7030A0"/>
                </a:solidFill>
              </a:rPr>
              <a:t>Etablierung der Semiotik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Deutschland (DGS, ZS)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Klassifikation, die </a:t>
            </a:r>
            <a:r>
              <a:rPr lang="de-DE" dirty="0" smtClean="0">
                <a:solidFill>
                  <a:srgbClr val="7030A0"/>
                </a:solidFill>
              </a:rPr>
              <a:t>einfache Zeichenprozesse </a:t>
            </a:r>
            <a:r>
              <a:rPr lang="de-DE" dirty="0" smtClean="0"/>
              <a:t>(wie Signal, Anzeichen, Ausdruck) mit den Sprechakttypen von Searle verbindet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7030A0"/>
                </a:solidFill>
              </a:rPr>
              <a:t>Modell</a:t>
            </a:r>
            <a:r>
              <a:rPr lang="de-DE" dirty="0" smtClean="0"/>
              <a:t> mit dem Anspruch, alle Zeichenprozesse beschreiben zu können (von unwillkürlichen Reaktionen bis zur Kommunikation)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Arbeiten zur </a:t>
            </a:r>
            <a:r>
              <a:rPr lang="de-DE" dirty="0" smtClean="0">
                <a:solidFill>
                  <a:srgbClr val="7030A0"/>
                </a:solidFill>
              </a:rPr>
              <a:t>semiotischen Kulturtheorie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100" dirty="0" smtClean="0"/>
              <a:t>	Posner, Roland (1994), „Zur Genese von Kommunikation – Semiotische Grundlagen“. In: Karl-Friedrich Wessel und Frank Naumann (</a:t>
            </a:r>
            <a:r>
              <a:rPr lang="de-DE" sz="2100" dirty="0" err="1" smtClean="0"/>
              <a:t>eds</a:t>
            </a:r>
            <a:r>
              <a:rPr lang="de-DE" sz="2100" dirty="0" smtClean="0"/>
              <a:t>.): </a:t>
            </a:r>
            <a:r>
              <a:rPr lang="de-DE" sz="2100" i="1" dirty="0" smtClean="0"/>
              <a:t>Kommunikation und Humanontogenese</a:t>
            </a:r>
            <a:r>
              <a:rPr lang="de-DE" sz="2100" dirty="0" smtClean="0"/>
              <a:t>.</a:t>
            </a:r>
            <a:r>
              <a:rPr lang="de-DE" sz="2100" i="1" dirty="0" smtClean="0"/>
              <a:t> </a:t>
            </a:r>
            <a:r>
              <a:rPr lang="de-DE" sz="2100" dirty="0" smtClean="0"/>
              <a:t>Bielefeld: Kleine, 384–429.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100" dirty="0" smtClean="0"/>
              <a:t>	Martin Siefkes (2012), </a:t>
            </a:r>
            <a:r>
              <a:rPr lang="de-DE" sz="2100" i="1" dirty="0" smtClean="0"/>
              <a:t>Entwicklungslinien der Semiotik Roland </a:t>
            </a:r>
            <a:r>
              <a:rPr lang="de-DE" sz="2100" i="1" dirty="0" err="1" smtClean="0"/>
              <a:t>Posners</a:t>
            </a:r>
            <a:r>
              <a:rPr lang="de-DE" sz="2100" dirty="0" smtClean="0"/>
              <a:t>. http://siefkes.de/dokumente/Siefkes_Semiotik_Roland_Posners.pdf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Perspektiven der Semiotik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78112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Semiotik ermöglicht es, verschiedene Theorien auf ein gemeinsames </a:t>
            </a:r>
            <a:r>
              <a:rPr lang="de-DE" dirty="0" smtClean="0">
                <a:solidFill>
                  <a:srgbClr val="00B050"/>
                </a:solidFill>
              </a:rPr>
              <a:t>theoretisches Fundament</a:t>
            </a:r>
            <a:r>
              <a:rPr lang="de-DE" dirty="0" smtClean="0"/>
              <a:t> zu stellen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Ziel: </a:t>
            </a:r>
            <a:r>
              <a:rPr lang="de-DE" dirty="0" smtClean="0">
                <a:solidFill>
                  <a:srgbClr val="00B050"/>
                </a:solidFill>
              </a:rPr>
              <a:t>Integration </a:t>
            </a:r>
            <a:r>
              <a:rPr lang="de-DE" dirty="0" smtClean="0"/>
              <a:t>verschiedener Theorien ‚unter semiotischem Dach‘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	Langfristiges Ziel: Semiotik als Grundlagenwissenschaft der Geistes- und Sozialwissenschaften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Die Einzelwissenschaften beschreiben </a:t>
            </a:r>
            <a:r>
              <a:rPr lang="de-DE" dirty="0" smtClean="0">
                <a:solidFill>
                  <a:srgbClr val="00B050"/>
                </a:solidFill>
              </a:rPr>
              <a:t>bereichsspezifische Phänomene</a:t>
            </a:r>
            <a:r>
              <a:rPr lang="de-DE" dirty="0" smtClean="0"/>
              <a:t> (z.B. Sprache, Film, Architektur, Design usw.). Die Semiotik liefert die </a:t>
            </a:r>
            <a:r>
              <a:rPr lang="de-DE" dirty="0" smtClean="0">
                <a:solidFill>
                  <a:srgbClr val="00B050"/>
                </a:solidFill>
              </a:rPr>
              <a:t>gemeinsame Grundlagen</a:t>
            </a:r>
            <a:r>
              <a:rPr lang="de-DE" dirty="0" smtClean="0"/>
              <a:t>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Dadurch werden die Bereiche </a:t>
            </a:r>
            <a:r>
              <a:rPr lang="de-DE" dirty="0" smtClean="0">
                <a:solidFill>
                  <a:srgbClr val="00B050"/>
                </a:solidFill>
              </a:rPr>
              <a:t>vergleichbar</a:t>
            </a:r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Anwendungsbereich: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 smtClean="0">
                <a:solidFill>
                  <a:srgbClr val="7030A0"/>
                </a:solidFill>
              </a:rPr>
              <a:t>Semiotik des Diskurses</a:t>
            </a:r>
            <a:endParaRPr lang="de-DE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Semiotik des Diskurses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391703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Diskursanalyse war traditionell bezogen auf die Sprache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In den letzten Jahren: zunehmend auch Einbeziehung weiterer Zeichensysteme (z.B. Bilder, Filme)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Semiotik ermöglicht Verallgemeinerung: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>
                <a:solidFill>
                  <a:srgbClr val="FF0000"/>
                </a:solidFill>
              </a:rPr>
              <a:t>	Diskurse sind Zeichenpraktiken in unterschiedlichen Zeichensystemen</a:t>
            </a:r>
          </a:p>
          <a:p>
            <a:pPr marL="971550" lvl="1" indent="-514350">
              <a:buAutoNum type="arabicParenBoth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Semiotik des Diskurses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85313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Das entwickelte Diskursmodell baut auf der </a:t>
            </a:r>
            <a:r>
              <a:rPr lang="de-DE" dirty="0" smtClean="0">
                <a:solidFill>
                  <a:srgbClr val="00B050"/>
                </a:solidFill>
              </a:rPr>
              <a:t>semiotischen Kulturtheorie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7030A0"/>
                </a:solidFill>
              </a:rPr>
              <a:t>Roland </a:t>
            </a:r>
            <a:r>
              <a:rPr lang="de-DE" dirty="0" err="1" smtClean="0">
                <a:solidFill>
                  <a:srgbClr val="7030A0"/>
                </a:solidFill>
              </a:rPr>
              <a:t>Posners</a:t>
            </a:r>
            <a:r>
              <a:rPr lang="de-DE" dirty="0" smtClean="0"/>
              <a:t> auf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de-DE" dirty="0" smtClean="0"/>
              <a:t>Diese Kulturtheorie unterscheidet drei Bereiche einer Kultur: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DE" i="1" dirty="0" smtClean="0"/>
              <a:t>materiale Kultur</a:t>
            </a:r>
            <a:r>
              <a:rPr lang="de-DE" dirty="0" smtClean="0"/>
              <a:t> (= Zivilisation)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DE" i="1" dirty="0" smtClean="0"/>
              <a:t>mentale Kultur</a:t>
            </a:r>
            <a:r>
              <a:rPr lang="de-DE" dirty="0" smtClean="0"/>
              <a:t> (= Mentalität)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DE" i="1" dirty="0" smtClean="0"/>
              <a:t>soziale Kultur</a:t>
            </a:r>
            <a:r>
              <a:rPr lang="de-DE" dirty="0" smtClean="0"/>
              <a:t> (Gesellschaft)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Überblick über den Vortrag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9251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 smtClean="0">
                <a:solidFill>
                  <a:srgbClr val="00B050"/>
                </a:solidFill>
              </a:rPr>
              <a:t>Was ist Semiotik?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Wo wird </a:t>
            </a:r>
            <a:r>
              <a:rPr lang="de-DE" dirty="0" smtClean="0">
                <a:solidFill>
                  <a:srgbClr val="7030A0"/>
                </a:solidFill>
              </a:rPr>
              <a:t>Semiotik in Deutschland </a:t>
            </a:r>
            <a:r>
              <a:rPr lang="de-DE" dirty="0" smtClean="0"/>
              <a:t>heute betrieben?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Wo kann man Semiotik </a:t>
            </a:r>
            <a:r>
              <a:rPr lang="de-DE" dirty="0" smtClean="0">
                <a:solidFill>
                  <a:srgbClr val="FFC000"/>
                </a:solidFill>
              </a:rPr>
              <a:t>studieren</a:t>
            </a:r>
            <a:r>
              <a:rPr lang="de-DE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solidFill>
                  <a:srgbClr val="0070C0"/>
                </a:solidFill>
              </a:rPr>
              <a:t>Grundlagen</a:t>
            </a:r>
            <a:r>
              <a:rPr lang="de-DE" dirty="0" smtClean="0"/>
              <a:t> der Semiotik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Semiotik des </a:t>
            </a:r>
            <a:r>
              <a:rPr lang="de-DE" dirty="0" smtClean="0">
                <a:solidFill>
                  <a:srgbClr val="FF0000"/>
                </a:solidFill>
              </a:rPr>
              <a:t>Diskurses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4-Ebenen-Modell</a:t>
            </a:r>
            <a:endParaRPr lang="de-DE" sz="4000" dirty="0"/>
          </a:p>
        </p:txBody>
      </p:sp>
      <p:pic>
        <p:nvPicPr>
          <p:cNvPr id="5" name="Inhaltsplatzhalter 4" descr="Siefkes_Ab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288909"/>
            <a:ext cx="4824412" cy="4538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Drei Kulturbereiche (nach Posner)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7091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>
                <a:solidFill>
                  <a:srgbClr val="7030A0"/>
                </a:solidFill>
              </a:rPr>
              <a:t>Roland Posner </a:t>
            </a:r>
            <a:r>
              <a:rPr lang="de-DE" dirty="0" smtClean="0"/>
              <a:t>unterscheidet drei Bereiche von Kulturen: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/>
              <a:t>A.	Die </a:t>
            </a:r>
            <a:r>
              <a:rPr lang="de-DE" dirty="0" smtClean="0">
                <a:solidFill>
                  <a:srgbClr val="0070C0"/>
                </a:solidFill>
              </a:rPr>
              <a:t>materiale Kultur </a:t>
            </a:r>
            <a:r>
              <a:rPr lang="de-DE" dirty="0" smtClean="0"/>
              <a:t>(= Zivilisation) besteht aus den </a:t>
            </a:r>
            <a:r>
              <a:rPr lang="de-DE" i="1" dirty="0" smtClean="0"/>
              <a:t>Artefakten</a:t>
            </a:r>
            <a:r>
              <a:rPr lang="de-DE" dirty="0" smtClean="0"/>
              <a:t> einer Kultur, physikalisch messbaren Ergebnissen menschlichen Handelns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dirty="0" smtClean="0">
                <a:solidFill>
                  <a:srgbClr val="FF0000"/>
                </a:solidFill>
              </a:rPr>
              <a:t>Texte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/>
              <a:t>B.	Die </a:t>
            </a:r>
            <a:r>
              <a:rPr lang="de-DE" dirty="0" smtClean="0">
                <a:solidFill>
                  <a:srgbClr val="0070C0"/>
                </a:solidFill>
              </a:rPr>
              <a:t>mentale Kultur </a:t>
            </a:r>
            <a:r>
              <a:rPr lang="de-DE" dirty="0" smtClean="0"/>
              <a:t>(Mentalität) besteht aus den </a:t>
            </a:r>
            <a:r>
              <a:rPr lang="de-DE" i="1" dirty="0" err="1" smtClean="0"/>
              <a:t>Mentefakten</a:t>
            </a:r>
            <a:r>
              <a:rPr lang="de-DE" dirty="0" smtClean="0"/>
              <a:t> einer Kultur, geteilten geistigen Erzeugnissen des menschlichen Denkens und Handelns.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dirty="0" smtClean="0">
                <a:solidFill>
                  <a:srgbClr val="FF0000"/>
                </a:solidFill>
              </a:rPr>
              <a:t>Kodes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FF0000"/>
                </a:solidFill>
              </a:rPr>
              <a:t>(geteiltes) Wissen</a:t>
            </a:r>
          </a:p>
          <a:p>
            <a:pPr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dirty="0" smtClean="0"/>
              <a:t>C.	Die </a:t>
            </a:r>
            <a:r>
              <a:rPr lang="de-DE" dirty="0" smtClean="0">
                <a:solidFill>
                  <a:srgbClr val="0070C0"/>
                </a:solidFill>
              </a:rPr>
              <a:t>soziale Kultur </a:t>
            </a:r>
            <a:r>
              <a:rPr lang="de-DE" dirty="0" smtClean="0"/>
              <a:t>(Gesellschaft) besteht aus den Menschen einer Kultur und den von ihnen gebildeten Institutionen.</a:t>
            </a:r>
            <a:br>
              <a:rPr lang="de-DE" dirty="0" smtClean="0"/>
            </a:br>
            <a:r>
              <a:rPr lang="de-DE" dirty="0" smtClean="0"/>
              <a:t>&gt; semiotische Gegenstände: </a:t>
            </a:r>
            <a:r>
              <a:rPr lang="de-DE" dirty="0" smtClean="0">
                <a:solidFill>
                  <a:srgbClr val="FF0000"/>
                </a:solidFill>
              </a:rPr>
              <a:t>Zeichenbenutzer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FF0000"/>
                </a:solidFill>
              </a:rPr>
              <a:t>Institutionen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6" descr="Siefkes_Ab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1161"/>
            <a:ext cx="5904656" cy="6621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Semiotisches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92514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Diskurse können in allen Zeichensystemen auftreten, und auch mehrere umfassen (multimodale/multimediale Diskurse)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Diskurse sind Verwendungsstrukturen innerhalb von Zeichensystemen. Sie sind gesellschaftlich bedingt, kulturell verbreitet und werden (in wechselnden Ausschnitten) kognitiv repräsentiert und reproduziert.</a:t>
            </a:r>
          </a:p>
          <a:p>
            <a:r>
              <a:rPr lang="de-DE" dirty="0" smtClean="0"/>
              <a:t>Ein Diskurs definiert sich durch Beschränkungen auf vier Ebenen:</a:t>
            </a:r>
          </a:p>
          <a:p>
            <a:pPr>
              <a:buNone/>
            </a:pPr>
            <a:r>
              <a:rPr lang="de-DE" dirty="0" smtClean="0"/>
              <a:t>	(1)	</a:t>
            </a:r>
            <a:r>
              <a:rPr lang="de-DE" dirty="0" smtClean="0">
                <a:solidFill>
                  <a:srgbClr val="C00000"/>
                </a:solidFill>
              </a:rPr>
              <a:t>mögliche Themen, Zeiten und Orte</a:t>
            </a:r>
          </a:p>
          <a:p>
            <a:pPr>
              <a:buNone/>
            </a:pPr>
            <a:r>
              <a:rPr lang="de-DE" dirty="0" smtClean="0"/>
              <a:t>	(2)	</a:t>
            </a:r>
            <a:r>
              <a:rPr lang="de-DE" dirty="0" smtClean="0">
                <a:solidFill>
                  <a:srgbClr val="C00000"/>
                </a:solidFill>
              </a:rPr>
              <a:t>Texte</a:t>
            </a:r>
            <a:r>
              <a:rPr lang="de-DE" dirty="0" smtClean="0"/>
              <a:t>		(kodierte Artefakte)</a:t>
            </a:r>
          </a:p>
          <a:p>
            <a:pPr>
              <a:buNone/>
            </a:pPr>
            <a:r>
              <a:rPr lang="de-DE" dirty="0" smtClean="0"/>
              <a:t>		(a)  Ausdrucksebene</a:t>
            </a:r>
          </a:p>
          <a:p>
            <a:pPr>
              <a:buNone/>
            </a:pPr>
            <a:r>
              <a:rPr lang="de-DE" dirty="0" smtClean="0"/>
              <a:t>		(b)  Inhaltsebene</a:t>
            </a:r>
          </a:p>
          <a:p>
            <a:pPr>
              <a:buNone/>
            </a:pPr>
            <a:r>
              <a:rPr lang="de-DE" dirty="0" smtClean="0"/>
              <a:t>	(3)	</a:t>
            </a:r>
            <a:r>
              <a:rPr lang="de-DE" dirty="0" smtClean="0">
                <a:solidFill>
                  <a:srgbClr val="C00000"/>
                </a:solidFill>
              </a:rPr>
              <a:t>Mentalität</a:t>
            </a:r>
            <a:r>
              <a:rPr lang="de-DE" dirty="0" smtClean="0"/>
              <a:t>	(Kodes &amp; Wissen)</a:t>
            </a:r>
          </a:p>
          <a:p>
            <a:pPr>
              <a:buNone/>
            </a:pPr>
            <a:r>
              <a:rPr lang="de-DE" dirty="0" smtClean="0"/>
              <a:t>	(4)	</a:t>
            </a:r>
            <a:r>
              <a:rPr lang="de-DE" dirty="0" smtClean="0">
                <a:solidFill>
                  <a:srgbClr val="C00000"/>
                </a:solidFill>
              </a:rPr>
              <a:t>Gesellschaft</a:t>
            </a:r>
            <a:r>
              <a:rPr lang="de-DE" dirty="0" smtClean="0"/>
              <a:t>	(Individuen &amp; Institutionen)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Semiotisches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92088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Both"/>
            </a:pPr>
            <a:r>
              <a:rPr lang="de-DE" dirty="0" smtClean="0"/>
              <a:t>Abgrenzungsbedingungen: Thema, Ortsrahmen [z.B. Europa], Zeitrahmen [z.B. nach dem 2. Weltkrieg bis zur „Wende“]</a:t>
            </a:r>
          </a:p>
          <a:p>
            <a:pPr marL="514350" indent="-514350">
              <a:buAutoNum type="arabicParenBoth"/>
            </a:pPr>
            <a:r>
              <a:rPr lang="de-DE" dirty="0" smtClean="0"/>
              <a:t>Muster in </a:t>
            </a:r>
            <a:r>
              <a:rPr lang="de-DE" dirty="0" smtClean="0">
                <a:solidFill>
                  <a:srgbClr val="FF0000"/>
                </a:solidFill>
              </a:rPr>
              <a:t>Textmengen</a:t>
            </a:r>
            <a:r>
              <a:rPr lang="de-DE" dirty="0" smtClean="0"/>
              <a:t>:</a:t>
            </a:r>
          </a:p>
          <a:p>
            <a:pPr marL="914400" lvl="1" indent="-514350">
              <a:buNone/>
            </a:pPr>
            <a:r>
              <a:rPr lang="de-DE" dirty="0" smtClean="0"/>
              <a:t>(a)	Muster auf der </a:t>
            </a:r>
            <a:r>
              <a:rPr lang="de-DE" dirty="0" smtClean="0">
                <a:solidFill>
                  <a:srgbClr val="C00000"/>
                </a:solidFill>
              </a:rPr>
              <a:t>Ausdruckebene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	(Häufigkeit von) bestimmten Ausdrücken, Phraseologismen, Idiomen, …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AutoNum type="alphaLcParenBoth" startAt="2"/>
            </a:pPr>
            <a:r>
              <a:rPr lang="de-DE" dirty="0" smtClean="0"/>
              <a:t>Muster auf der </a:t>
            </a:r>
            <a:r>
              <a:rPr lang="de-DE" dirty="0" smtClean="0">
                <a:solidFill>
                  <a:srgbClr val="C00000"/>
                </a:solidFill>
              </a:rPr>
              <a:t>Inhaltsebene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	(Häufigkeit von) bestimmten Propositionen und  Prädikationen; Auswahl von Aspekten und Auslassung von anderen;  …</a:t>
            </a:r>
            <a:endParaRPr lang="de-DE" i="1" dirty="0" smtClean="0"/>
          </a:p>
          <a:p>
            <a:pPr marL="504000" indent="-504000">
              <a:buAutoNum type="arabicParenBoth" startAt="3"/>
            </a:pPr>
            <a:r>
              <a:rPr lang="de-DE" dirty="0" smtClean="0"/>
              <a:t>Muster in der </a:t>
            </a:r>
            <a:r>
              <a:rPr lang="de-DE" dirty="0" smtClean="0">
                <a:solidFill>
                  <a:srgbClr val="FF0000"/>
                </a:solidFill>
              </a:rPr>
              <a:t>Mentalität</a:t>
            </a:r>
          </a:p>
          <a:p>
            <a:pPr marL="914400" lvl="1" indent="-514350">
              <a:buNone/>
            </a:pPr>
            <a:r>
              <a:rPr lang="de-DE" dirty="0" smtClean="0"/>
              <a:t>	</a:t>
            </a:r>
            <a:r>
              <a:rPr lang="de-DE" dirty="0" err="1" smtClean="0"/>
              <a:t>Episteme</a:t>
            </a:r>
            <a:r>
              <a:rPr lang="de-DE" dirty="0" smtClean="0"/>
              <a:t>; Wissensstrukturen; kognitive Modelle. Bestimmen Grenzendes Denk- und Sagbaren. Diese sind Ursache </a:t>
            </a:r>
            <a:r>
              <a:rPr lang="de-DE" i="1" dirty="0" smtClean="0"/>
              <a:t>und</a:t>
            </a:r>
            <a:r>
              <a:rPr lang="de-DE" dirty="0" smtClean="0"/>
              <a:t> Wirkung von Diskursen.</a:t>
            </a:r>
          </a:p>
          <a:p>
            <a:pPr marL="504000" indent="-504000">
              <a:buAutoNum type="arabicParenBoth" startAt="3"/>
            </a:pPr>
            <a:r>
              <a:rPr lang="de-DE" dirty="0" smtClean="0"/>
              <a:t>Muster in der </a:t>
            </a:r>
            <a:r>
              <a:rPr lang="de-DE" dirty="0" smtClean="0">
                <a:solidFill>
                  <a:srgbClr val="FF0000"/>
                </a:solidFill>
              </a:rPr>
              <a:t>Gesellschaft</a:t>
            </a:r>
          </a:p>
          <a:p>
            <a:pPr marL="914400" lvl="1" indent="-514350">
              <a:buNone/>
            </a:pPr>
            <a:r>
              <a:rPr lang="de-DE" dirty="0" smtClean="0"/>
              <a:t>	Institutionen; gesellschaftliche Bedingungen; Machtstrukturen; Interessen der Beteiligten; technische Bedingungen. Diese sind Ursache von Diskursen (Wirkung allenfalls indirekt).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Inhaltsplatzhalter 6" descr="Siefkes_Ab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25978"/>
            <a:ext cx="6768754" cy="6787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Zeichenaspekte von Diskursen (1)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632848" cy="355699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C00000"/>
                </a:solidFill>
              </a:rPr>
              <a:t>Ebene (1)</a:t>
            </a:r>
            <a:r>
              <a:rPr lang="de-DE" dirty="0" smtClean="0"/>
              <a:t> dient der </a:t>
            </a:r>
            <a:r>
              <a:rPr lang="de-DE" dirty="0" smtClean="0">
                <a:solidFill>
                  <a:srgbClr val="FF0000"/>
                </a:solidFill>
              </a:rPr>
              <a:t>Abgrenzung</a:t>
            </a:r>
            <a:r>
              <a:rPr lang="de-DE" dirty="0" smtClean="0"/>
              <a:t> eines Diskurses (Welche Texte werden betrachtet? Welche thematischen Aspekte in diesen Texten gehören zum Diskurs?)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C00000"/>
                </a:solidFill>
              </a:rPr>
              <a:t>Ebene (2a)</a:t>
            </a:r>
            <a:r>
              <a:rPr lang="de-DE" dirty="0" smtClean="0"/>
              <a:t> wird aus </a:t>
            </a:r>
            <a:r>
              <a:rPr lang="de-DE" dirty="0" smtClean="0">
                <a:solidFill>
                  <a:srgbClr val="C00000"/>
                </a:solidFill>
              </a:rPr>
              <a:t>Ebene (2b)</a:t>
            </a:r>
            <a:r>
              <a:rPr lang="de-DE" dirty="0" smtClean="0"/>
              <a:t> durch </a:t>
            </a:r>
            <a:r>
              <a:rPr lang="de-DE" dirty="0" smtClean="0">
                <a:solidFill>
                  <a:srgbClr val="FF0000"/>
                </a:solidFill>
              </a:rPr>
              <a:t>Dekodierung </a:t>
            </a:r>
            <a:r>
              <a:rPr lang="de-DE" dirty="0" smtClean="0"/>
              <a:t>(bei Zeichensystemen, z.B. der Sprache) und/oder durch </a:t>
            </a:r>
            <a:r>
              <a:rPr lang="de-DE" dirty="0" smtClean="0">
                <a:solidFill>
                  <a:srgbClr val="FF0000"/>
                </a:solidFill>
              </a:rPr>
              <a:t>Interpretation</a:t>
            </a:r>
            <a:r>
              <a:rPr lang="de-DE" dirty="0" smtClean="0"/>
              <a:t> nicht-kodierter Zeichen (z.B. Erkennen des Abgebildeten auf einem Bild) gewonnen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C00000"/>
                </a:solidFill>
              </a:rPr>
              <a:t>Ebene (3)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C00000"/>
                </a:solidFill>
              </a:rPr>
              <a:t>Ebene (4)</a:t>
            </a:r>
            <a:r>
              <a:rPr lang="de-DE" dirty="0" smtClean="0"/>
              <a:t> wird aus </a:t>
            </a:r>
            <a:r>
              <a:rPr lang="de-DE" dirty="0" smtClean="0">
                <a:solidFill>
                  <a:srgbClr val="C00000"/>
                </a:solidFill>
              </a:rPr>
              <a:t>Ebene (2)</a:t>
            </a:r>
            <a:r>
              <a:rPr lang="de-DE" dirty="0" smtClean="0"/>
              <a:t> erschlossen / </a:t>
            </a:r>
            <a:r>
              <a:rPr lang="de-DE" dirty="0" err="1" smtClean="0"/>
              <a:t>inferiert</a:t>
            </a:r>
            <a:r>
              <a:rPr lang="de-DE" dirty="0" smtClean="0"/>
              <a:t> (durch </a:t>
            </a:r>
            <a:r>
              <a:rPr lang="de-DE" dirty="0" smtClean="0">
                <a:solidFill>
                  <a:srgbClr val="FF0000"/>
                </a:solidFill>
              </a:rPr>
              <a:t>Anzeichen- oder Anzeigeprozesse</a:t>
            </a:r>
            <a:r>
              <a:rPr lang="de-DE" dirty="0" smtClean="0"/>
              <a:t> sowie </a:t>
            </a:r>
            <a:r>
              <a:rPr lang="de-DE" dirty="0" smtClean="0">
                <a:solidFill>
                  <a:srgbClr val="FF0000"/>
                </a:solidFill>
              </a:rPr>
              <a:t>Kommunikationsakte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Zeichenaspekte von Diskursen (2)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76864" cy="39890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Die Kombination von Mustern auf Ausdrucks- und Inhaltsebene, die einen Diskurs kennzeichnet, wird zum Anzeichen für bestimmte Denkweisen und Vorstellungen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>
                <a:solidFill>
                  <a:srgbClr val="C00000"/>
                </a:solidFill>
              </a:rPr>
              <a:t>Ebene (4)</a:t>
            </a:r>
            <a:r>
              <a:rPr lang="de-DE" dirty="0" smtClean="0"/>
              <a:t> erzeugt im Bereich, der durch </a:t>
            </a:r>
            <a:r>
              <a:rPr lang="de-DE" dirty="0" smtClean="0">
                <a:solidFill>
                  <a:srgbClr val="C00000"/>
                </a:solidFill>
              </a:rPr>
              <a:t>(1)</a:t>
            </a:r>
            <a:r>
              <a:rPr lang="de-DE" dirty="0" smtClean="0"/>
              <a:t> angegeben wird, eine Mentalität (Denkweisen: Ebene </a:t>
            </a:r>
            <a:r>
              <a:rPr lang="de-DE" dirty="0" smtClean="0">
                <a:solidFill>
                  <a:srgbClr val="C00000"/>
                </a:solidFill>
              </a:rPr>
              <a:t>(3)</a:t>
            </a:r>
            <a:r>
              <a:rPr lang="de-DE" dirty="0" smtClean="0"/>
              <a:t>, und diese wiederum Textmengen </a:t>
            </a:r>
            <a:r>
              <a:rPr lang="de-DE" dirty="0" smtClean="0">
                <a:solidFill>
                  <a:srgbClr val="C00000"/>
                </a:solidFill>
              </a:rPr>
              <a:t>(Ebene 2)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 smtClean="0"/>
              <a:t>Muster auf </a:t>
            </a:r>
            <a:r>
              <a:rPr lang="de-DE" dirty="0" smtClean="0">
                <a:solidFill>
                  <a:srgbClr val="C00000"/>
                </a:solidFill>
              </a:rPr>
              <a:t>Ebene (2)</a:t>
            </a:r>
            <a:r>
              <a:rPr lang="de-DE" dirty="0" smtClean="0"/>
              <a:t> sind daher </a:t>
            </a:r>
            <a:r>
              <a:rPr lang="de-DE" i="1" dirty="0" smtClean="0"/>
              <a:t>Anzeichen </a:t>
            </a:r>
            <a:r>
              <a:rPr lang="de-DE" dirty="0" smtClean="0"/>
              <a:t>(auch höherer Stufe, d.h. Anzeigen oder Kommunikationsakte) für die </a:t>
            </a:r>
            <a:r>
              <a:rPr lang="de-DE" dirty="0" smtClean="0">
                <a:solidFill>
                  <a:srgbClr val="C00000"/>
                </a:solidFill>
              </a:rPr>
              <a:t>Ebenen (3)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C00000"/>
                </a:solidFill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Multimodale Diskurse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384502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weiter vs. enger </a:t>
            </a:r>
            <a:r>
              <a:rPr lang="de-DE" smtClean="0"/>
              <a:t>Multimodalitätsbegriff (</a:t>
            </a:r>
            <a:r>
              <a:rPr lang="de-DE" dirty="0" smtClean="0"/>
              <a:t>vgl. Fricke 2012: 47f)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weit: mehrere Kodes bzw. Medien in einen Kode integriert (z.B. Bilder und Schriftsprache)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eng: auch mehrere Sinnesmodalitäten beteiligt (z.B. Bilder und Musik)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Multimodale Diskurse: z.B. Bilder, Sprache und Film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Methoden der „multimodalen </a:t>
            </a:r>
            <a:r>
              <a:rPr lang="de-DE" dirty="0" err="1" smtClean="0"/>
              <a:t>Korpusanalyse</a:t>
            </a:r>
            <a:r>
              <a:rPr lang="de-DE" dirty="0" smtClean="0"/>
              <a:t>“ erforderlich (vgl. </a:t>
            </a:r>
            <a:r>
              <a:rPr lang="de-DE" dirty="0" err="1" smtClean="0"/>
              <a:t>Bateman</a:t>
            </a:r>
            <a:r>
              <a:rPr lang="de-DE" dirty="0" smtClean="0"/>
              <a:t>/Schmidt 2011; Schöps (in </a:t>
            </a:r>
            <a:r>
              <a:rPr lang="de-DE" dirty="0" err="1" smtClean="0"/>
              <a:t>Vorb</a:t>
            </a:r>
            <a:r>
              <a:rPr lang="de-DE" dirty="0" smtClean="0"/>
              <a:t>.))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Diskursmodelle in Bezug auf das semiotische 4-Ebenen-Modell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916832"/>
            <a:ext cx="7560840" cy="463711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Foucault und Kritische DA: Betonung der </a:t>
            </a:r>
            <a:r>
              <a:rPr lang="de-DE" dirty="0" smtClean="0">
                <a:solidFill>
                  <a:srgbClr val="C00000"/>
                </a:solidFill>
              </a:rPr>
              <a:t>Ebene (4) </a:t>
            </a:r>
            <a:r>
              <a:rPr lang="de-DE" dirty="0" smtClean="0"/>
              <a:t>ausgehend von Einzelbeispielen und allgemeiner Beschreibung der </a:t>
            </a:r>
            <a:r>
              <a:rPr lang="de-DE" dirty="0" smtClean="0">
                <a:solidFill>
                  <a:srgbClr val="C00000"/>
                </a:solidFill>
              </a:rPr>
              <a:t>Textebene (2)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Linguistische /semiotische DA: genauere Analyse der </a:t>
            </a:r>
            <a:r>
              <a:rPr lang="de-DE" dirty="0" smtClean="0">
                <a:solidFill>
                  <a:srgbClr val="C00000"/>
                </a:solidFill>
              </a:rPr>
              <a:t>Ebene (2)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err="1" smtClean="0"/>
              <a:t>Korpusanalyse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Zusammenstellung des Korpus entspricht einer Festlegung auf </a:t>
            </a:r>
            <a:r>
              <a:rPr lang="de-DE" dirty="0" smtClean="0">
                <a:solidFill>
                  <a:srgbClr val="C00000"/>
                </a:solidFill>
              </a:rPr>
              <a:t>Ebene (1)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Quantitative Beschreibung der </a:t>
            </a:r>
            <a:r>
              <a:rPr lang="de-DE" dirty="0" smtClean="0">
                <a:solidFill>
                  <a:srgbClr val="C00000"/>
                </a:solidFill>
              </a:rPr>
              <a:t>Ebene (2a)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Kognitive DA fokussiert auf </a:t>
            </a:r>
            <a:r>
              <a:rPr lang="de-DE" dirty="0" smtClean="0">
                <a:solidFill>
                  <a:srgbClr val="C00000"/>
                </a:solidFill>
              </a:rPr>
              <a:t>Ebene (3)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Soziologische Diskursanalyse fokussiert auf </a:t>
            </a:r>
            <a:r>
              <a:rPr lang="de-DE" dirty="0" smtClean="0">
                <a:solidFill>
                  <a:srgbClr val="C00000"/>
                </a:solidFill>
              </a:rPr>
              <a:t>Ebene (4)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00B050"/>
                </a:solidFill>
              </a:rPr>
              <a:t>Semiotik und ihre Anwendungsgebiete</a:t>
            </a:r>
            <a:endParaRPr lang="de-DE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6512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Beispiel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560840" cy="506915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Sprachlich repräsentiert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Beispiel für Veränderung eines Diskurses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(1)	</a:t>
            </a:r>
            <a:r>
              <a:rPr lang="de-DE" dirty="0" smtClean="0">
                <a:solidFill>
                  <a:srgbClr val="C00000"/>
                </a:solidFill>
              </a:rPr>
              <a:t>Thema:</a:t>
            </a:r>
            <a:r>
              <a:rPr lang="de-DE" dirty="0" smtClean="0"/>
              <a:t> Einwanderung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(2)	</a:t>
            </a:r>
            <a:r>
              <a:rPr lang="de-DE" dirty="0" smtClean="0">
                <a:solidFill>
                  <a:srgbClr val="C00000"/>
                </a:solidFill>
              </a:rPr>
              <a:t>Texte: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(a)	</a:t>
            </a:r>
            <a:r>
              <a:rPr lang="de-DE" dirty="0" smtClean="0">
                <a:solidFill>
                  <a:srgbClr val="C00000"/>
                </a:solidFill>
              </a:rPr>
              <a:t>Ausdruck:</a:t>
            </a:r>
            <a:r>
              <a:rPr lang="de-DE" i="1" dirty="0" smtClean="0"/>
              <a:t> (bis 1960er Jahre)</a:t>
            </a:r>
            <a:r>
              <a:rPr lang="de-DE" dirty="0" smtClean="0"/>
              <a:t> „Fremdländische“, </a:t>
            </a:r>
            <a:r>
              <a:rPr lang="de-DE" i="1" dirty="0" smtClean="0"/>
              <a:t>(bis 1990er Jahre) </a:t>
            </a:r>
            <a:r>
              <a:rPr lang="de-DE" dirty="0" smtClean="0"/>
              <a:t>Ausländer“,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/>
              <a:t> „Migranten“</a:t>
            </a:r>
          </a:p>
          <a:p>
            <a:pPr marL="914400" lvl="1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(b)	</a:t>
            </a:r>
            <a:r>
              <a:rPr lang="de-DE" dirty="0" smtClean="0">
                <a:solidFill>
                  <a:srgbClr val="C00000"/>
                </a:solidFill>
              </a:rPr>
              <a:t>Inhalt: </a:t>
            </a:r>
            <a:r>
              <a:rPr lang="de-DE" i="1" dirty="0" smtClean="0"/>
              <a:t>(bis 1990er)</a:t>
            </a:r>
            <a:r>
              <a:rPr lang="de-DE" dirty="0" smtClean="0"/>
              <a:t> Debatte über Unterschiedlichkeit und über Konflikte;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/>
              <a:t> Debatte über Integration</a:t>
            </a:r>
            <a:endParaRPr lang="de-DE" i="1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(3)	</a:t>
            </a:r>
            <a:r>
              <a:rPr lang="de-DE" dirty="0" smtClean="0">
                <a:solidFill>
                  <a:srgbClr val="C00000"/>
                </a:solidFill>
              </a:rPr>
              <a:t>Denkweisen: </a:t>
            </a:r>
            <a:r>
              <a:rPr lang="de-DE" i="1" dirty="0" smtClean="0"/>
              <a:t>(bis 1990er)</a:t>
            </a:r>
            <a:r>
              <a:rPr lang="de-DE" dirty="0" smtClean="0"/>
              <a:t> Forderung, dass die Ausländer wieder gehen sollen; Ängste vor fremdartig Aussehenden; </a:t>
            </a:r>
            <a:r>
              <a:rPr lang="de-DE" i="1" dirty="0" smtClean="0"/>
              <a:t>(heute</a:t>
            </a:r>
            <a:r>
              <a:rPr lang="de-DE" i="1" dirty="0" smtClean="0">
                <a:sym typeface="Wingdings" pitchFamily="2" charset="2"/>
              </a:rPr>
              <a:t>)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Forderung, dass sie sich anpassen sollen; Ängste vor kultureller und religiöser Fremdheit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(4)	</a:t>
            </a:r>
            <a:r>
              <a:rPr lang="de-DE" dirty="0" smtClean="0">
                <a:solidFill>
                  <a:srgbClr val="C00000"/>
                </a:solidFill>
              </a:rPr>
              <a:t>Gesellschaft: </a:t>
            </a:r>
            <a:r>
              <a:rPr lang="de-DE" i="1" dirty="0" smtClean="0"/>
              <a:t>(durchgehend)</a:t>
            </a:r>
            <a:r>
              <a:rPr lang="de-DE" dirty="0" smtClean="0"/>
              <a:t> Bedarf an ausländischen Arbeitskräften; </a:t>
            </a:r>
            <a:r>
              <a:rPr lang="de-DE" i="1" dirty="0" smtClean="0"/>
              <a:t>(bis 1990er)</a:t>
            </a:r>
            <a:r>
              <a:rPr lang="de-DE" dirty="0" smtClean="0"/>
              <a:t> Bedarf an Fabrikarbeitern; </a:t>
            </a:r>
            <a:r>
              <a:rPr lang="de-DE" i="1" dirty="0" smtClean="0"/>
              <a:t>(heute)</a:t>
            </a:r>
            <a:r>
              <a:rPr lang="de-DE" dirty="0" smtClean="0"/>
              <a:t> Bedarf an Facharbeitern und Akademikern, die nicht beliebig austauschbar sind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Prügeldemokratie.jpg"/>
          <p:cNvPicPr>
            <a:picLocks noChangeAspect="1"/>
          </p:cNvPicPr>
          <p:nvPr/>
        </p:nvPicPr>
        <p:blipFill>
          <a:blip r:embed="rId2" cstate="print"/>
          <a:srcRect t="1123" r="374"/>
          <a:stretch>
            <a:fillRect/>
          </a:stretch>
        </p:blipFill>
        <p:spPr>
          <a:xfrm>
            <a:off x="4332151" y="8649"/>
            <a:ext cx="4799721" cy="317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04" y="485800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Beispiel 2</a:t>
            </a:r>
            <a:br>
              <a:rPr lang="de-DE" dirty="0" smtClean="0"/>
            </a:br>
            <a:r>
              <a:rPr lang="de-DE" sz="2000" dirty="0" smtClean="0"/>
              <a:t>Beispiel aus: </a:t>
            </a:r>
            <a:r>
              <a:rPr lang="de-DE" sz="2000" dirty="0" err="1" smtClean="0"/>
              <a:t>Betscher</a:t>
            </a:r>
            <a:r>
              <a:rPr lang="de-DE" sz="2000" dirty="0" smtClean="0"/>
              <a:t> (2013) </a:t>
            </a: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836440"/>
            <a:ext cx="3960440" cy="158417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Sprachlich und visuell repräsentiert</a:t>
            </a:r>
            <a:br>
              <a:rPr lang="de-DE" dirty="0" smtClean="0"/>
            </a:br>
            <a:r>
              <a:rPr lang="de-DE" dirty="0" smtClean="0"/>
              <a:t>= multimodaler Diskurs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/>
              <a:t>(1)	</a:t>
            </a:r>
            <a:r>
              <a:rPr lang="de-DE" dirty="0" smtClean="0">
                <a:solidFill>
                  <a:srgbClr val="C00000"/>
                </a:solidFill>
              </a:rPr>
              <a:t>Thema: </a:t>
            </a:r>
            <a:r>
              <a:rPr lang="de-DE" dirty="0" smtClean="0"/>
              <a:t>Demokratie in Westeuropa; </a:t>
            </a:r>
            <a:r>
              <a:rPr lang="de-DE" i="1" dirty="0" smtClean="0"/>
              <a:t>Ort/Zeit:</a:t>
            </a:r>
            <a:r>
              <a:rPr lang="de-DE" dirty="0" smtClean="0"/>
              <a:t> DDR kurz nach Staatsgründung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899592" y="3348608"/>
            <a:ext cx="7344816" cy="3248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3200" dirty="0" smtClean="0"/>
              <a:t>(2)	</a:t>
            </a:r>
            <a:r>
              <a:rPr lang="de-DE" sz="3200" dirty="0" smtClean="0">
                <a:solidFill>
                  <a:srgbClr val="C00000"/>
                </a:solidFill>
              </a:rPr>
              <a:t>Texte:</a:t>
            </a:r>
          </a:p>
          <a:p>
            <a:pPr marL="971550" lvl="1" indent="-514350">
              <a:spcAft>
                <a:spcPts val="1200"/>
              </a:spcAft>
              <a:defRPr/>
            </a:pPr>
            <a:r>
              <a:rPr lang="de-DE" sz="3200" noProof="0" dirty="0" smtClean="0"/>
              <a:t>(a)	</a:t>
            </a:r>
            <a:r>
              <a:rPr kumimoji="0" lang="de-DE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Ausdruck: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„Prügeldemokratie“, typische Bilder (auf Demonstranten einprügelnde Polizisten)</a:t>
            </a:r>
          </a:p>
          <a:p>
            <a:pPr marL="971550" lvl="1" indent="-514350">
              <a:spcAft>
                <a:spcPts val="1200"/>
              </a:spcAft>
              <a:defRPr/>
            </a:pPr>
            <a:r>
              <a:rPr lang="de-DE" sz="3200" dirty="0" smtClean="0"/>
              <a:t>(b)	</a:t>
            </a:r>
            <a:r>
              <a:rPr lang="de-DE" sz="3200" dirty="0" smtClean="0">
                <a:solidFill>
                  <a:srgbClr val="C00000"/>
                </a:solidFill>
              </a:rPr>
              <a:t>Inhalt: </a:t>
            </a:r>
            <a:r>
              <a:rPr lang="de-DE" sz="3200" dirty="0" smtClean="0"/>
              <a:t>werden als Prügeldemokratien (d.h. autoritäre Pseudo-Demokratien, die vor allem die Arbeiterklasse unterdrücken) dargestellt	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Aft>
                <a:spcPts val="1200"/>
              </a:spcAft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	</a:t>
            </a:r>
            <a:r>
              <a:rPr kumimoji="0" lang="de-DE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Denkweisen: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Freund-Feind-Schema</a:t>
            </a:r>
            <a:r>
              <a:rPr lang="de-DE" sz="3200" dirty="0" smtClean="0"/>
              <a:t>; Denkschemata des Kalten Kriegs; Kritik nur der ‚anderen Seite‘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(4)	</a:t>
            </a:r>
            <a:r>
              <a:rPr kumimoji="0" lang="de-DE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Gesellschaft: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Staatsgründung DDR; Abgrenzung von der BRD; Etablierung staatlicher Autorität; Systemkonkurrenz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Both" startAt="3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Both" startAt="3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476672"/>
            <a:ext cx="9108504" cy="6984776"/>
          </a:xfrm>
        </p:spPr>
        <p:txBody>
          <a:bodyPr>
            <a:normAutofit fontScale="47500" lnSpcReduction="20000"/>
          </a:bodyPr>
          <a:lstStyle/>
          <a:p>
            <a:r>
              <a:rPr lang="de-DE" cap="small" dirty="0" err="1" smtClean="0"/>
              <a:t>Bateman</a:t>
            </a:r>
            <a:r>
              <a:rPr lang="de-DE" dirty="0" smtClean="0"/>
              <a:t>, </a:t>
            </a:r>
            <a:r>
              <a:rPr lang="de-DE" dirty="0" smtClean="0"/>
              <a:t>John/</a:t>
            </a:r>
            <a:r>
              <a:rPr lang="de-DE" cap="small" dirty="0" smtClean="0"/>
              <a:t>Schmidt</a:t>
            </a:r>
            <a:r>
              <a:rPr lang="de-DE" dirty="0" smtClean="0"/>
              <a:t>, Karl-Heinrich </a:t>
            </a:r>
            <a:r>
              <a:rPr lang="de-DE" dirty="0" smtClean="0"/>
              <a:t>(2011), </a:t>
            </a:r>
            <a:r>
              <a:rPr lang="de-DE" i="1" dirty="0" smtClean="0"/>
              <a:t>Multimodal Film Analysis. </a:t>
            </a:r>
            <a:r>
              <a:rPr lang="de-DE" i="1" dirty="0" err="1" smtClean="0"/>
              <a:t>How</a:t>
            </a:r>
            <a:r>
              <a:rPr lang="de-DE" i="1" dirty="0" smtClean="0"/>
              <a:t> Films </a:t>
            </a:r>
            <a:r>
              <a:rPr lang="de-DE" i="1" dirty="0" err="1" smtClean="0"/>
              <a:t>Mean</a:t>
            </a:r>
            <a:r>
              <a:rPr lang="de-DE" i="1" dirty="0" smtClean="0"/>
              <a:t>.</a:t>
            </a:r>
            <a:r>
              <a:rPr lang="de-DE" dirty="0" smtClean="0"/>
              <a:t> London: Routledge.</a:t>
            </a:r>
          </a:p>
          <a:p>
            <a:r>
              <a:rPr lang="de-DE" cap="small" dirty="0" err="1" smtClean="0"/>
              <a:t>Betscher</a:t>
            </a:r>
            <a:r>
              <a:rPr lang="de-DE" dirty="0" smtClean="0"/>
              <a:t>, Silke (2013), </a:t>
            </a:r>
            <a:r>
              <a:rPr lang="de-DE" i="1" dirty="0" smtClean="0"/>
              <a:t>Von großen Brüdern und falschen Freunden. Visuelle Kalte-Kriegs-Diskurse in </a:t>
            </a:r>
            <a:r>
              <a:rPr lang="de-DE" i="1" dirty="0" err="1" smtClean="0"/>
              <a:t>ost</a:t>
            </a:r>
            <a:r>
              <a:rPr lang="de-DE" i="1" dirty="0" smtClean="0"/>
              <a:t>- und westdeutschen Nachkriegsillustrierten 1945-49</a:t>
            </a:r>
            <a:r>
              <a:rPr lang="de-DE" dirty="0" smtClean="0"/>
              <a:t>. Essen: Klartext.</a:t>
            </a:r>
          </a:p>
          <a:p>
            <a:r>
              <a:rPr lang="de-DE" cap="small" dirty="0" smtClean="0"/>
              <a:t>Fricke</a:t>
            </a:r>
            <a:r>
              <a:rPr lang="de-DE" dirty="0" smtClean="0"/>
              <a:t>, Ellen (2012),</a:t>
            </a:r>
            <a:r>
              <a:rPr lang="de-DE" i="1" dirty="0" smtClean="0"/>
              <a:t> Grammatik multimodal. Wie Wörter und Gesten zusammenwirken</a:t>
            </a:r>
            <a:r>
              <a:rPr lang="de-DE" dirty="0" smtClean="0"/>
              <a:t>. </a:t>
            </a:r>
            <a:r>
              <a:rPr lang="en-US" dirty="0" smtClean="0"/>
              <a:t>Berlin </a:t>
            </a:r>
            <a:r>
              <a:rPr lang="en-US" dirty="0" err="1" smtClean="0"/>
              <a:t>u.a</a:t>
            </a:r>
            <a:r>
              <a:rPr lang="en-US" dirty="0" smtClean="0"/>
              <a:t>.: de </a:t>
            </a:r>
            <a:r>
              <a:rPr lang="en-US" dirty="0" err="1" smtClean="0"/>
              <a:t>Gruyter</a:t>
            </a:r>
            <a:r>
              <a:rPr lang="en-US" dirty="0" smtClean="0"/>
              <a:t>.</a:t>
            </a:r>
          </a:p>
          <a:p>
            <a:r>
              <a:rPr lang="en-GB" cap="small" dirty="0" smtClean="0"/>
              <a:t>Morris</a:t>
            </a:r>
            <a:r>
              <a:rPr lang="en-GB" dirty="0" smtClean="0"/>
              <a:t>, Charles W. (1938), </a:t>
            </a:r>
            <a:r>
              <a:rPr lang="en-GB" i="1" dirty="0" smtClean="0"/>
              <a:t>Foundations of the Theory of Signs</a:t>
            </a:r>
            <a:r>
              <a:rPr lang="en-GB" dirty="0" smtClean="0"/>
              <a:t>. Chicago: UCP. </a:t>
            </a:r>
            <a:endParaRPr lang="de-DE" dirty="0" smtClean="0"/>
          </a:p>
          <a:p>
            <a:r>
              <a:rPr lang="en-GB" cap="small" dirty="0" smtClean="0"/>
              <a:t>Morris</a:t>
            </a:r>
            <a:r>
              <a:rPr lang="en-GB" dirty="0" smtClean="0"/>
              <a:t>, Charles W.</a:t>
            </a:r>
            <a:r>
              <a:rPr lang="en-US" dirty="0" smtClean="0"/>
              <a:t> (1946), </a:t>
            </a:r>
            <a:r>
              <a:rPr lang="en-US" i="1" dirty="0" smtClean="0"/>
              <a:t>Signs, Language, and Behavior</a:t>
            </a:r>
            <a:r>
              <a:rPr lang="en-US" dirty="0" smtClean="0"/>
              <a:t>. New York: </a:t>
            </a:r>
            <a:r>
              <a:rPr lang="de-DE" dirty="0" err="1" smtClean="0"/>
              <a:t>Prentice</a:t>
            </a:r>
            <a:r>
              <a:rPr lang="de-DE" dirty="0" smtClean="0"/>
              <a:t>-Hall.</a:t>
            </a:r>
          </a:p>
          <a:p>
            <a:r>
              <a:rPr lang="de-DE" cap="small" dirty="0" smtClean="0"/>
              <a:t>Mosbach</a:t>
            </a:r>
            <a:r>
              <a:rPr lang="de-DE" dirty="0" smtClean="0"/>
              <a:t>, Doris (1999), </a:t>
            </a:r>
            <a:r>
              <a:rPr lang="de-DE" i="1" dirty="0" smtClean="0"/>
              <a:t>Bildermenschen – Menschenbilder: exotische Menschen als Zeichen in der neueren deutschen Printwerbung</a:t>
            </a:r>
            <a:r>
              <a:rPr lang="de-DE" dirty="0" smtClean="0"/>
              <a:t>. Berlin: Berlin-Verlag </a:t>
            </a:r>
            <a:r>
              <a:rPr lang="de-DE" dirty="0" smtClean="0"/>
              <a:t>Spitz.</a:t>
            </a:r>
          </a:p>
          <a:p>
            <a:r>
              <a:rPr lang="de-DE" cap="small" dirty="0" smtClean="0"/>
              <a:t>Müller</a:t>
            </a:r>
            <a:r>
              <a:rPr lang="de-DE" dirty="0" smtClean="0"/>
              <a:t>, Cornelia/</a:t>
            </a:r>
            <a:r>
              <a:rPr lang="de-DE" cap="small" dirty="0" err="1" smtClean="0"/>
              <a:t>Cienki</a:t>
            </a:r>
            <a:r>
              <a:rPr lang="de-DE" dirty="0" smtClean="0"/>
              <a:t>, Alan/</a:t>
            </a:r>
            <a:r>
              <a:rPr lang="de-DE" cap="small" dirty="0" smtClean="0"/>
              <a:t>Fricke</a:t>
            </a:r>
            <a:r>
              <a:rPr lang="de-DE" dirty="0" smtClean="0"/>
              <a:t>, Ellen/</a:t>
            </a:r>
            <a:r>
              <a:rPr lang="de-DE" cap="small" dirty="0" smtClean="0"/>
              <a:t>Ladewig</a:t>
            </a:r>
            <a:r>
              <a:rPr lang="de-DE" dirty="0" smtClean="0"/>
              <a:t>, Silva/</a:t>
            </a:r>
            <a:r>
              <a:rPr lang="de-DE" cap="small" dirty="0" err="1" smtClean="0"/>
              <a:t>McNeill</a:t>
            </a:r>
            <a:r>
              <a:rPr lang="de-DE" dirty="0" smtClean="0"/>
              <a:t>, David/</a:t>
            </a:r>
            <a:r>
              <a:rPr lang="de-DE" cap="small" dirty="0" err="1" smtClean="0"/>
              <a:t>Teßendorf</a:t>
            </a:r>
            <a:r>
              <a:rPr lang="de-DE" dirty="0" smtClean="0"/>
              <a:t>, </a:t>
            </a:r>
            <a:r>
              <a:rPr lang="de-DE" dirty="0" err="1" smtClean="0"/>
              <a:t>Sedinha</a:t>
            </a:r>
            <a:r>
              <a:rPr lang="de-DE" dirty="0" smtClean="0"/>
              <a:t> (2013-14), </a:t>
            </a:r>
            <a:r>
              <a:rPr lang="en-US" i="1" dirty="0" smtClean="0"/>
              <a:t>Body – Language – Communication. An International Handbook on Multimodality in Human Interaction</a:t>
            </a:r>
            <a:r>
              <a:rPr lang="en-US" dirty="0" smtClean="0"/>
              <a:t>. </a:t>
            </a:r>
            <a:r>
              <a:rPr lang="en-GB" dirty="0" smtClean="0"/>
              <a:t>Berlin/New York</a:t>
            </a:r>
            <a:r>
              <a:rPr lang="de-DE" dirty="0" smtClean="0"/>
              <a:t>.</a:t>
            </a:r>
          </a:p>
          <a:p>
            <a:r>
              <a:rPr lang="de-DE" cap="small" dirty="0" smtClean="0"/>
              <a:t>Nöth</a:t>
            </a:r>
            <a:r>
              <a:rPr lang="de-DE" dirty="0" smtClean="0"/>
              <a:t>, Winfried (2001), </a:t>
            </a:r>
            <a:r>
              <a:rPr lang="de-DE" i="1" dirty="0" smtClean="0"/>
              <a:t>Handbuch der Semiotik</a:t>
            </a:r>
            <a:r>
              <a:rPr lang="de-DE" dirty="0" smtClean="0"/>
              <a:t>. 2., </a:t>
            </a:r>
            <a:r>
              <a:rPr lang="de-DE" dirty="0" err="1" smtClean="0"/>
              <a:t>erw</a:t>
            </a:r>
            <a:r>
              <a:rPr lang="de-DE" dirty="0" smtClean="0"/>
              <a:t>. Aufl. Stuttgart: </a:t>
            </a:r>
            <a:r>
              <a:rPr lang="de-DE" dirty="0" smtClean="0"/>
              <a:t>Metzler.</a:t>
            </a:r>
          </a:p>
          <a:p>
            <a:r>
              <a:rPr lang="en-US" cap="small" dirty="0" smtClean="0"/>
              <a:t>Ogden</a:t>
            </a:r>
            <a:r>
              <a:rPr lang="en-US" dirty="0" smtClean="0"/>
              <a:t>, Charles K./</a:t>
            </a:r>
            <a:r>
              <a:rPr lang="en-US" cap="small" dirty="0" smtClean="0"/>
              <a:t>Richards</a:t>
            </a:r>
            <a:r>
              <a:rPr lang="en-US" dirty="0" smtClean="0"/>
              <a:t>, </a:t>
            </a:r>
            <a:r>
              <a:rPr lang="en-US" dirty="0" err="1" smtClean="0"/>
              <a:t>Ivor</a:t>
            </a:r>
            <a:r>
              <a:rPr lang="en-US" dirty="0" smtClean="0"/>
              <a:t> A. (1923), </a:t>
            </a:r>
            <a:r>
              <a:rPr lang="en-US" i="1" dirty="0" smtClean="0"/>
              <a:t>The Meaning of Meaning.</a:t>
            </a:r>
            <a:r>
              <a:rPr lang="en-US" dirty="0" smtClean="0"/>
              <a:t> New York: </a:t>
            </a:r>
            <a:r>
              <a:rPr lang="en-US" dirty="0" smtClean="0"/>
              <a:t>Harcourt.</a:t>
            </a:r>
          </a:p>
          <a:p>
            <a:r>
              <a:rPr lang="en-US" cap="small" dirty="0" smtClean="0"/>
              <a:t>P</a:t>
            </a:r>
            <a:r>
              <a:rPr lang="de-DE" cap="small" dirty="0" err="1" smtClean="0"/>
              <a:t>osner</a:t>
            </a:r>
            <a:r>
              <a:rPr lang="de-DE" dirty="0" smtClean="0"/>
              <a:t>, Roland (1994), „Zur Genese von Kommunikation – Semiotische Grundlagen“. In: Karl-Friedrich Wessel und Frank Naumann (</a:t>
            </a:r>
            <a:r>
              <a:rPr lang="de-DE" dirty="0" err="1" smtClean="0"/>
              <a:t>eds</a:t>
            </a:r>
            <a:r>
              <a:rPr lang="de-DE" dirty="0" smtClean="0"/>
              <a:t>.): </a:t>
            </a:r>
            <a:r>
              <a:rPr lang="de-DE" i="1" dirty="0" smtClean="0"/>
              <a:t>Kommunikation und Humanontogenese</a:t>
            </a:r>
            <a:r>
              <a:rPr lang="de-DE" dirty="0" smtClean="0"/>
              <a:t>.</a:t>
            </a:r>
            <a:r>
              <a:rPr lang="de-DE" i="1" dirty="0" smtClean="0"/>
              <a:t> </a:t>
            </a:r>
            <a:r>
              <a:rPr lang="de-DE" dirty="0" smtClean="0"/>
              <a:t>Bielefeld: Kleine, </a:t>
            </a:r>
            <a:r>
              <a:rPr lang="de-DE" dirty="0" smtClean="0"/>
              <a:t>384–429.</a:t>
            </a:r>
          </a:p>
          <a:p>
            <a:r>
              <a:rPr lang="de-DE" cap="small" dirty="0" smtClean="0"/>
              <a:t>Posner</a:t>
            </a:r>
            <a:r>
              <a:rPr lang="de-DE" dirty="0" smtClean="0"/>
              <a:t>, Roland (2003), „Kultursemiotik“. In: Ansgar </a:t>
            </a:r>
            <a:r>
              <a:rPr lang="de-DE" dirty="0" err="1" smtClean="0"/>
              <a:t>Nünning</a:t>
            </a:r>
            <a:r>
              <a:rPr lang="de-DE" dirty="0" smtClean="0"/>
              <a:t> und Vera </a:t>
            </a:r>
            <a:r>
              <a:rPr lang="de-DE" dirty="0" err="1" smtClean="0"/>
              <a:t>Nünning</a:t>
            </a:r>
            <a:r>
              <a:rPr lang="de-DE" dirty="0" smtClean="0"/>
              <a:t> (</a:t>
            </a:r>
            <a:r>
              <a:rPr lang="de-DE" dirty="0" err="1" smtClean="0"/>
              <a:t>Hg</a:t>
            </a:r>
            <a:r>
              <a:rPr lang="de-DE" dirty="0" smtClean="0"/>
              <a:t>.), </a:t>
            </a:r>
            <a:r>
              <a:rPr lang="de-DE" i="1" dirty="0" smtClean="0"/>
              <a:t>Konzepte der Kulturwissenschaften. Theoretische Grundlagen – Ansätze – Perspektiven. </a:t>
            </a:r>
            <a:r>
              <a:rPr lang="de-DE" dirty="0" smtClean="0"/>
              <a:t>Stuttgart: Metzler. </a:t>
            </a:r>
            <a:r>
              <a:rPr lang="de-DE" dirty="0" smtClean="0"/>
              <a:t>39-66.</a:t>
            </a:r>
          </a:p>
          <a:p>
            <a:r>
              <a:rPr lang="de-DE" cap="small" dirty="0" smtClean="0"/>
              <a:t>Posner</a:t>
            </a:r>
            <a:r>
              <a:rPr lang="de-DE" dirty="0" smtClean="0"/>
              <a:t>, Roland/</a:t>
            </a:r>
            <a:r>
              <a:rPr lang="de-DE" cap="small" dirty="0" err="1" smtClean="0"/>
              <a:t>Robering</a:t>
            </a:r>
            <a:r>
              <a:rPr lang="de-DE" dirty="0" smtClean="0"/>
              <a:t>, Klaus/</a:t>
            </a:r>
            <a:r>
              <a:rPr lang="de-DE" cap="small" dirty="0" err="1" smtClean="0"/>
              <a:t>Sebeok</a:t>
            </a:r>
            <a:r>
              <a:rPr lang="de-DE" dirty="0" smtClean="0"/>
              <a:t>, Thomas A. (</a:t>
            </a:r>
            <a:r>
              <a:rPr lang="de-DE" dirty="0" err="1" smtClean="0"/>
              <a:t>eds</a:t>
            </a:r>
            <a:r>
              <a:rPr lang="de-DE" dirty="0" smtClean="0"/>
              <a:t>.) (1997-2004), </a:t>
            </a:r>
            <a:r>
              <a:rPr lang="de-DE" i="1" dirty="0" smtClean="0"/>
              <a:t>Semiotik / </a:t>
            </a:r>
            <a:r>
              <a:rPr lang="de-DE" i="1" dirty="0" err="1" smtClean="0"/>
              <a:t>Semiotics</a:t>
            </a:r>
            <a:r>
              <a:rPr lang="de-DE" i="1" dirty="0" smtClean="0"/>
              <a:t>. Ein Handbuch zu den zeichentheoretischen Grundlagen von Natur und Kultur. </a:t>
            </a:r>
            <a:r>
              <a:rPr lang="de-DE" dirty="0" smtClean="0"/>
              <a:t>4 Bde. Berlin </a:t>
            </a:r>
            <a:r>
              <a:rPr lang="de-DE" dirty="0" smtClean="0"/>
              <a:t>u.a.</a:t>
            </a:r>
          </a:p>
          <a:p>
            <a:r>
              <a:rPr lang="de-DE" cap="small" dirty="0" err="1" smtClean="0"/>
              <a:t>Schlaberg</a:t>
            </a:r>
            <a:r>
              <a:rPr lang="de-DE" dirty="0" smtClean="0"/>
              <a:t>, Claus (2011), </a:t>
            </a:r>
            <a:r>
              <a:rPr lang="de-DE" i="1" dirty="0" smtClean="0"/>
              <a:t>Der Aufbau von Bildbegriffen auf Zeichenbegriffen. Mit einem Ausblick auf zentrale Eigenschaften bildender Kunst</a:t>
            </a:r>
            <a:r>
              <a:rPr lang="de-DE" dirty="0" smtClean="0"/>
              <a:t>. Bern: </a:t>
            </a:r>
            <a:r>
              <a:rPr lang="de-DE" dirty="0" smtClean="0"/>
              <a:t>Lang.</a:t>
            </a:r>
          </a:p>
          <a:p>
            <a:r>
              <a:rPr lang="de-DE" cap="small" dirty="0" smtClean="0"/>
              <a:t>Schöps</a:t>
            </a:r>
            <a:r>
              <a:rPr lang="de-DE" dirty="0" smtClean="0"/>
              <a:t>, Doris (in Vorbereitung), „Körperhaltungen und Rollenstereotype im DEFA-Film. Eine </a:t>
            </a:r>
            <a:r>
              <a:rPr lang="de-DE" dirty="0" err="1" smtClean="0"/>
              <a:t>korpusanalytische</a:t>
            </a:r>
            <a:r>
              <a:rPr lang="de-DE" dirty="0" smtClean="0"/>
              <a:t> Untersuchung“. Würzburg: Königshausen &amp; Neumann. </a:t>
            </a:r>
            <a:r>
              <a:rPr lang="de-DE" dirty="0" err="1" smtClean="0"/>
              <a:t>Zugl</a:t>
            </a:r>
            <a:r>
              <a:rPr lang="de-DE" dirty="0" smtClean="0"/>
              <a:t>.: </a:t>
            </a:r>
            <a:r>
              <a:rPr lang="de-DE" dirty="0" err="1" smtClean="0"/>
              <a:t>Diss</a:t>
            </a:r>
            <a:r>
              <a:rPr lang="de-DE" dirty="0" smtClean="0"/>
              <a:t>., Berlin, Technische Universität, </a:t>
            </a:r>
            <a:r>
              <a:rPr lang="de-DE" dirty="0" smtClean="0"/>
              <a:t>2013.</a:t>
            </a:r>
          </a:p>
          <a:p>
            <a:r>
              <a:rPr lang="de-DE" cap="small" dirty="0" smtClean="0"/>
              <a:t>Schöps</a:t>
            </a:r>
            <a:r>
              <a:rPr lang="de-DE" dirty="0" smtClean="0"/>
              <a:t>, Doris (2013), „</a:t>
            </a:r>
            <a:r>
              <a:rPr lang="de-DE" dirty="0" err="1" smtClean="0"/>
              <a:t>Korpusgestützte</a:t>
            </a:r>
            <a:r>
              <a:rPr lang="de-DE" dirty="0" smtClean="0"/>
              <a:t> filmische Diskursanalyse am Beispiel des DEFA-Films“. In: </a:t>
            </a:r>
            <a:r>
              <a:rPr lang="de-DE" i="1" dirty="0" smtClean="0"/>
              <a:t>Zeitschrift für Semiotik </a:t>
            </a:r>
            <a:r>
              <a:rPr lang="de-DE" dirty="0" smtClean="0"/>
              <a:t>35, 3-4/2014, </a:t>
            </a:r>
            <a:r>
              <a:rPr lang="de-DE" dirty="0" smtClean="0"/>
              <a:t>321-351.</a:t>
            </a:r>
          </a:p>
          <a:p>
            <a:r>
              <a:rPr lang="de-DE" cap="small" dirty="0" smtClean="0"/>
              <a:t>Siefkes</a:t>
            </a:r>
            <a:r>
              <a:rPr lang="de-DE" dirty="0" smtClean="0"/>
              <a:t>, Martin/</a:t>
            </a:r>
            <a:r>
              <a:rPr lang="de-DE" cap="small" dirty="0" smtClean="0"/>
              <a:t>Schöps</a:t>
            </a:r>
            <a:r>
              <a:rPr lang="de-DE" dirty="0" smtClean="0"/>
              <a:t>, Doris (</a:t>
            </a:r>
            <a:r>
              <a:rPr lang="de-DE" dirty="0" err="1" smtClean="0"/>
              <a:t>eds</a:t>
            </a:r>
            <a:r>
              <a:rPr lang="de-DE" dirty="0" smtClean="0"/>
              <a:t>.) (2013), </a:t>
            </a:r>
            <a:r>
              <a:rPr lang="de-DE" i="1" dirty="0" smtClean="0"/>
              <a:t>Neue Methoden der Diskursanalyse</a:t>
            </a:r>
            <a:r>
              <a:rPr lang="de-DE" dirty="0" smtClean="0"/>
              <a:t>. </a:t>
            </a:r>
            <a:r>
              <a:rPr lang="en-US" dirty="0" err="1" smtClean="0"/>
              <a:t>Themenheft</a:t>
            </a:r>
            <a:r>
              <a:rPr lang="en-US" dirty="0" smtClean="0"/>
              <a:t>, </a:t>
            </a:r>
            <a:r>
              <a:rPr lang="en-US" i="1" dirty="0" err="1" smtClean="0"/>
              <a:t>Zeitschrift</a:t>
            </a:r>
            <a:r>
              <a:rPr lang="en-US" i="1" dirty="0" smtClean="0"/>
              <a:t> </a:t>
            </a:r>
            <a:r>
              <a:rPr lang="en-US" i="1" dirty="0" err="1" smtClean="0"/>
              <a:t>für</a:t>
            </a:r>
            <a:r>
              <a:rPr lang="en-US" i="1" dirty="0" smtClean="0"/>
              <a:t> </a:t>
            </a:r>
            <a:r>
              <a:rPr lang="en-US" i="1" dirty="0" err="1" smtClean="0"/>
              <a:t>Semiotik</a:t>
            </a:r>
            <a:r>
              <a:rPr lang="en-US" dirty="0" smtClean="0"/>
              <a:t> 35, </a:t>
            </a:r>
            <a:r>
              <a:rPr lang="en-US" dirty="0" smtClean="0"/>
              <a:t>3-4/2014.</a:t>
            </a:r>
          </a:p>
          <a:p>
            <a:r>
              <a:rPr lang="de-DE" cap="small" dirty="0" smtClean="0"/>
              <a:t>Siefkes</a:t>
            </a:r>
            <a:r>
              <a:rPr lang="de-DE" dirty="0" smtClean="0"/>
              <a:t>, Martin (2012), </a:t>
            </a:r>
            <a:r>
              <a:rPr lang="de-DE" i="1" dirty="0" smtClean="0"/>
              <a:t>Entwicklungslinien der Semiotik Roland </a:t>
            </a:r>
            <a:r>
              <a:rPr lang="de-DE" i="1" dirty="0" err="1" smtClean="0"/>
              <a:t>Posners</a:t>
            </a:r>
            <a:r>
              <a:rPr lang="de-DE" dirty="0" smtClean="0"/>
              <a:t>. http://siefkes.de/dokumente/Siefkes_Semiotik_Roland_Posners.pdf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Was ist Semiotik?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5645224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Semiotik ist die Wissenschaft von den </a:t>
            </a:r>
            <a:r>
              <a:rPr lang="de-DE" dirty="0" smtClean="0">
                <a:solidFill>
                  <a:srgbClr val="FF0000"/>
                </a:solidFill>
              </a:rPr>
              <a:t>Zeichenprozessen in Natur und Kultur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Zeichensysteme oder </a:t>
            </a:r>
            <a:r>
              <a:rPr lang="de-DE" dirty="0" smtClean="0">
                <a:solidFill>
                  <a:srgbClr val="FF0000"/>
                </a:solidFill>
              </a:rPr>
              <a:t>Codes</a:t>
            </a:r>
            <a:r>
              <a:rPr lang="de-DE" dirty="0" smtClean="0"/>
              <a:t>: z.B. Sprache, Bilder, Gesten, Körperhaltungen, Gerüche, Verkehrszeichen, Morsekode, zeichenhafte Aspekte von Architektur, Design, Kleidung, …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Spektrum der Zeichen: von einfachen </a:t>
            </a:r>
            <a:r>
              <a:rPr lang="de-DE" dirty="0" smtClean="0">
                <a:solidFill>
                  <a:srgbClr val="FF0000"/>
                </a:solidFill>
              </a:rPr>
              <a:t>Anzeichen</a:t>
            </a:r>
            <a:r>
              <a:rPr lang="de-DE" dirty="0" smtClean="0"/>
              <a:t> („</a:t>
            </a:r>
            <a:r>
              <a:rPr lang="de-DE" dirty="0" smtClean="0">
                <a:solidFill>
                  <a:srgbClr val="FF0000"/>
                </a:solidFill>
              </a:rPr>
              <a:t>Indizes</a:t>
            </a:r>
            <a:r>
              <a:rPr lang="de-DE" dirty="0" smtClean="0"/>
              <a:t>“ nach Charles S. Peirce) bis hin zur </a:t>
            </a:r>
            <a:r>
              <a:rPr lang="de-DE" dirty="0" smtClean="0">
                <a:solidFill>
                  <a:srgbClr val="FF0000"/>
                </a:solidFill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solidFill>
                  <a:srgbClr val="FF0000"/>
                </a:solidFill>
              </a:rPr>
              <a:t>Kultursemiotik</a:t>
            </a:r>
            <a:r>
              <a:rPr lang="de-DE" dirty="0" smtClean="0"/>
              <a:t>: menschliche Kulturen werden semiotisch beschrieben als Bereich interagierender Kodes und Zeichenprozesse („</a:t>
            </a:r>
            <a:r>
              <a:rPr lang="de-DE" dirty="0" err="1" smtClean="0"/>
              <a:t>Semiosphäre</a:t>
            </a:r>
            <a:r>
              <a:rPr lang="de-DE" dirty="0" smtClean="0"/>
              <a:t>“ nach Juri </a:t>
            </a:r>
            <a:r>
              <a:rPr lang="de-DE" dirty="0" err="1" smtClean="0"/>
              <a:t>Lotman</a:t>
            </a:r>
            <a:r>
              <a:rPr lang="de-DE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Semiotik beschreibt Interaktion, Wahrnehmung und Kultur nicht nur beim Menschen, sondern auch bei </a:t>
            </a:r>
            <a:r>
              <a:rPr lang="de-DE" dirty="0" smtClean="0">
                <a:solidFill>
                  <a:srgbClr val="FF0000"/>
                </a:solidFill>
              </a:rPr>
              <a:t>Tieren und Pflanzen</a:t>
            </a:r>
            <a:r>
              <a:rPr lang="de-DE" dirty="0" smtClean="0"/>
              <a:t> sowie Informations-</a:t>
            </a:r>
            <a:r>
              <a:rPr lang="de-DE" dirty="0" err="1" smtClean="0"/>
              <a:t>verarbeitung</a:t>
            </a:r>
            <a:r>
              <a:rPr lang="de-DE" dirty="0" smtClean="0"/>
              <a:t> im Inneren von Organismen, Maschinen und </a:t>
            </a:r>
            <a:r>
              <a:rPr lang="de-DE" dirty="0" smtClean="0">
                <a:solidFill>
                  <a:srgbClr val="FF0000"/>
                </a:solidFill>
              </a:rPr>
              <a:t>Computern</a:t>
            </a:r>
          </a:p>
          <a:p>
            <a:pPr marL="720000">
              <a:spcAft>
                <a:spcPts val="1200"/>
              </a:spcAft>
              <a:buNone/>
            </a:pPr>
            <a:r>
              <a:rPr lang="de-DE" dirty="0" smtClean="0"/>
              <a:t>	Posner, Roland, Klaus </a:t>
            </a:r>
            <a:r>
              <a:rPr lang="de-DE" dirty="0" err="1" smtClean="0"/>
              <a:t>Robering</a:t>
            </a:r>
            <a:r>
              <a:rPr lang="de-DE" dirty="0" smtClean="0"/>
              <a:t> &amp; Thomas A. </a:t>
            </a:r>
            <a:r>
              <a:rPr lang="de-DE" dirty="0" err="1" smtClean="0"/>
              <a:t>Sebeok</a:t>
            </a:r>
            <a:r>
              <a:rPr lang="de-DE" dirty="0" smtClean="0"/>
              <a:t> (</a:t>
            </a:r>
            <a:r>
              <a:rPr lang="de-DE" dirty="0" err="1" smtClean="0"/>
              <a:t>Hg</a:t>
            </a:r>
            <a:r>
              <a:rPr lang="de-DE" dirty="0" smtClean="0"/>
              <a:t>.) (1997–2004), </a:t>
            </a:r>
            <a:r>
              <a:rPr lang="de-DE" i="1" dirty="0" smtClean="0"/>
              <a:t>Semiotik / </a:t>
            </a:r>
            <a:r>
              <a:rPr lang="de-DE" i="1" dirty="0" err="1" smtClean="0"/>
              <a:t>Semiotics</a:t>
            </a:r>
            <a:r>
              <a:rPr lang="de-DE" i="1" dirty="0" smtClean="0"/>
              <a:t>. Ein Handbuch zu den zeichentheoretischen Grundlagen von Natur und Kultur</a:t>
            </a:r>
            <a:r>
              <a:rPr lang="de-DE" dirty="0" smtClean="0"/>
              <a:t>. 4 Bde. Berlin/New York: de </a:t>
            </a:r>
            <a:r>
              <a:rPr lang="de-DE" dirty="0" err="1" smtClean="0"/>
              <a:t>Gruyter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sz="2200" dirty="0" smtClean="0"/>
              <a:t>	</a:t>
            </a:r>
            <a:br>
              <a:rPr lang="de-DE" sz="2200" dirty="0" smtClean="0"/>
            </a:b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Anwendungsgebiete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60840" cy="4925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	Semiotik wird in vielen Bereichen angewandt, unter anderem:</a:t>
            </a:r>
          </a:p>
          <a:p>
            <a:r>
              <a:rPr lang="de-DE" dirty="0" smtClean="0"/>
              <a:t>Allgemeine / Theoretische Semiotik (</a:t>
            </a:r>
            <a:r>
              <a:rPr lang="de-DE" dirty="0" smtClean="0">
                <a:solidFill>
                  <a:srgbClr val="7030A0"/>
                </a:solidFill>
              </a:rPr>
              <a:t>Winfried Nöth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7030A0"/>
                </a:solidFill>
              </a:rPr>
              <a:t>Roland Posner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Kultursemiotik (</a:t>
            </a:r>
            <a:r>
              <a:rPr lang="de-DE" dirty="0" smtClean="0">
                <a:solidFill>
                  <a:srgbClr val="7030A0"/>
                </a:solidFill>
              </a:rPr>
              <a:t>Juri </a:t>
            </a:r>
            <a:r>
              <a:rPr lang="de-DE" dirty="0" err="1" smtClean="0">
                <a:solidFill>
                  <a:srgbClr val="7030A0"/>
                </a:solidFill>
              </a:rPr>
              <a:t>Lotman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7030A0"/>
                </a:solidFill>
              </a:rPr>
              <a:t>Roland Posner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Bildwissenschaft (</a:t>
            </a:r>
            <a:r>
              <a:rPr lang="de-DE" dirty="0" smtClean="0">
                <a:solidFill>
                  <a:srgbClr val="7030A0"/>
                </a:solidFill>
              </a:rPr>
              <a:t>Klaus Sachs-Hombach</a:t>
            </a:r>
            <a:r>
              <a:rPr lang="de-DE" dirty="0" smtClean="0"/>
              <a:t>)</a:t>
            </a:r>
          </a:p>
          <a:p>
            <a:r>
              <a:rPr lang="de-DE" dirty="0" smtClean="0"/>
              <a:t>Mediensemiotik (</a:t>
            </a:r>
            <a:r>
              <a:rPr lang="de-DE" dirty="0" smtClean="0">
                <a:solidFill>
                  <a:srgbClr val="7030A0"/>
                </a:solidFill>
              </a:rPr>
              <a:t>Ernest W.B. Hess-Lüttich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7030A0"/>
                </a:solidFill>
              </a:rPr>
              <a:t>Jan-Oliver Decker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Multimodalität und Filmwissenschaft: z.B. </a:t>
            </a:r>
            <a:r>
              <a:rPr lang="de-DE" dirty="0" smtClean="0">
                <a:solidFill>
                  <a:srgbClr val="7030A0"/>
                </a:solidFill>
              </a:rPr>
              <a:t>John </a:t>
            </a:r>
            <a:r>
              <a:rPr lang="de-DE" dirty="0" err="1" smtClean="0">
                <a:solidFill>
                  <a:srgbClr val="7030A0"/>
                </a:solidFill>
              </a:rPr>
              <a:t>Bateman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smtClean="0"/>
              <a:t>(Bremen), </a:t>
            </a:r>
            <a:r>
              <a:rPr lang="de-DE" dirty="0" smtClean="0">
                <a:solidFill>
                  <a:srgbClr val="7030A0"/>
                </a:solidFill>
              </a:rPr>
              <a:t>Janina Wildfeuer </a:t>
            </a:r>
            <a:r>
              <a:rPr lang="de-DE" dirty="0" smtClean="0"/>
              <a:t>(Bremen), </a:t>
            </a:r>
            <a:r>
              <a:rPr lang="de-DE" dirty="0" smtClean="0">
                <a:solidFill>
                  <a:srgbClr val="7030A0"/>
                </a:solidFill>
              </a:rPr>
              <a:t>Martin Siefkes </a:t>
            </a:r>
            <a:r>
              <a:rPr lang="de-DE" dirty="0" smtClean="0"/>
              <a:t>(Chemnitz)</a:t>
            </a:r>
          </a:p>
          <a:p>
            <a:r>
              <a:rPr lang="de-DE" dirty="0" smtClean="0"/>
              <a:t>Multimodale Metaphern (</a:t>
            </a:r>
            <a:r>
              <a:rPr lang="de-DE" dirty="0" smtClean="0">
                <a:solidFill>
                  <a:srgbClr val="7030A0"/>
                </a:solidFill>
              </a:rPr>
              <a:t>Charles </a:t>
            </a:r>
            <a:r>
              <a:rPr lang="de-DE" dirty="0" err="1" smtClean="0">
                <a:solidFill>
                  <a:srgbClr val="7030A0"/>
                </a:solidFill>
              </a:rPr>
              <a:t>Forceville</a:t>
            </a:r>
            <a:r>
              <a:rPr lang="de-DE" dirty="0" smtClean="0"/>
              <a:t>)</a:t>
            </a:r>
          </a:p>
          <a:p>
            <a:r>
              <a:rPr lang="de-DE" dirty="0" smtClean="0"/>
              <a:t>Zeichenphilosophie (z.B. </a:t>
            </a:r>
            <a:r>
              <a:rPr lang="de-DE" dirty="0" smtClean="0">
                <a:solidFill>
                  <a:srgbClr val="7030A0"/>
                </a:solidFill>
              </a:rPr>
              <a:t>Sybille Krämer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7030A0"/>
                </a:solidFill>
              </a:rPr>
              <a:t>Frederik </a:t>
            </a:r>
            <a:r>
              <a:rPr lang="de-DE" dirty="0" err="1" smtClean="0">
                <a:solidFill>
                  <a:srgbClr val="7030A0"/>
                </a:solidFill>
              </a:rPr>
              <a:t>Stjernfeld</a:t>
            </a:r>
            <a:r>
              <a:rPr lang="de-DE" dirty="0" smtClean="0"/>
              <a:t>)</a:t>
            </a:r>
          </a:p>
          <a:p>
            <a:r>
              <a:rPr lang="de-DE" dirty="0" smtClean="0"/>
              <a:t>Grundlagen der Linguistik: </a:t>
            </a:r>
            <a:r>
              <a:rPr lang="de-DE" dirty="0" err="1" smtClean="0"/>
              <a:t>Systemic</a:t>
            </a:r>
            <a:r>
              <a:rPr lang="de-DE" dirty="0" smtClean="0"/>
              <a:t>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Linguistics</a:t>
            </a:r>
            <a:r>
              <a:rPr lang="de-DE" dirty="0" smtClean="0"/>
              <a:t> (SFL) (</a:t>
            </a:r>
            <a:r>
              <a:rPr lang="de-DE" dirty="0" smtClean="0">
                <a:solidFill>
                  <a:srgbClr val="7030A0"/>
                </a:solidFill>
              </a:rPr>
              <a:t>Michael A.K. </a:t>
            </a:r>
            <a:r>
              <a:rPr lang="de-DE" dirty="0" err="1" smtClean="0">
                <a:solidFill>
                  <a:srgbClr val="7030A0"/>
                </a:solidFill>
              </a:rPr>
              <a:t>Halliday</a:t>
            </a:r>
            <a:r>
              <a:rPr lang="de-DE" dirty="0" smtClean="0"/>
              <a:t>)</a:t>
            </a:r>
          </a:p>
          <a:p>
            <a:r>
              <a:rPr lang="de-DE" dirty="0" smtClean="0"/>
              <a:t>Architektursemiotik (z.B. </a:t>
            </a:r>
            <a:r>
              <a:rPr lang="de-DE" dirty="0" smtClean="0">
                <a:solidFill>
                  <a:srgbClr val="7030A0"/>
                </a:solidFill>
              </a:rPr>
              <a:t>Claus Dreyer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7030A0"/>
                </a:solidFill>
              </a:rPr>
              <a:t>Claus </a:t>
            </a:r>
            <a:r>
              <a:rPr lang="de-DE" dirty="0" err="1" smtClean="0">
                <a:solidFill>
                  <a:srgbClr val="7030A0"/>
                </a:solidFill>
              </a:rPr>
              <a:t>Schlaberg</a:t>
            </a:r>
            <a:r>
              <a:rPr lang="de-DE" dirty="0" smtClean="0"/>
              <a:t>) und Stadtsemiotik (</a:t>
            </a:r>
            <a:r>
              <a:rPr lang="de-DE" dirty="0" smtClean="0">
                <a:solidFill>
                  <a:srgbClr val="7030A0"/>
                </a:solidFill>
              </a:rPr>
              <a:t>Eva </a:t>
            </a:r>
            <a:r>
              <a:rPr lang="de-DE" dirty="0" err="1" smtClean="0">
                <a:solidFill>
                  <a:srgbClr val="7030A0"/>
                </a:solidFill>
              </a:rPr>
              <a:t>Reblin</a:t>
            </a:r>
            <a:r>
              <a:rPr lang="de-DE" dirty="0" smtClean="0"/>
              <a:t>)</a:t>
            </a:r>
          </a:p>
          <a:p>
            <a:r>
              <a:rPr lang="de-DE" dirty="0" smtClean="0"/>
              <a:t>Designforschung / Raumsemiotik</a:t>
            </a:r>
          </a:p>
          <a:p>
            <a:r>
              <a:rPr lang="de-DE" dirty="0" smtClean="0"/>
              <a:t>Marketing</a:t>
            </a:r>
          </a:p>
          <a:p>
            <a:r>
              <a:rPr lang="de-DE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7030A0"/>
                </a:solidFill>
              </a:rPr>
              <a:t>Semiotische Institutionen und Studiengänge</a:t>
            </a:r>
            <a:endParaRPr lang="de-DE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Deutsche Gesellschaft für Semiotik (DGS)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04856" cy="319695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gegründet Ende der 1970er Jahre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Mitglied der International </a:t>
            </a:r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Semiotic</a:t>
            </a:r>
            <a:r>
              <a:rPr lang="de-DE" dirty="0" smtClean="0"/>
              <a:t> Studies (IASS)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Webseite: </a:t>
            </a:r>
            <a:r>
              <a:rPr lang="de-DE" dirty="0" smtClean="0">
                <a:solidFill>
                  <a:srgbClr val="FF0000"/>
                </a:solidFill>
                <a:hlinkClick r:id="rId2"/>
              </a:rPr>
              <a:t>http://www.semiose.de/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Internationale Kongresse der DGS: 2014 in Tübingen; 2017 in Passau zum Thema „Grenzen“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Zeitschrift für Semiotik (ZS)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1"/>
            <a:ext cx="4464496" cy="506915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Zeitschrift für Semiotik (ZS):</a:t>
            </a:r>
            <a:br>
              <a:rPr lang="de-DE" dirty="0" smtClean="0"/>
            </a:br>
            <a:r>
              <a:rPr lang="de-DE" dirty="0" smtClean="0"/>
              <a:t>4 Hefte pro Jahr, zusammen ca. 450 Seiten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erscheint kontinuierlich seit 1979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Organ der Deutschen Gesellschaft für Semiotik (DGS), der Österreichischen Gesellschaft für Semiotik (ÖGS) und der Schweizerischen Gesellschaft für Semiotik (SGS/ASS)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für Studierende sehr günstig: nur 37 € pro Jahr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>
                <a:hlinkClick r:id="rId2"/>
              </a:rPr>
              <a:t>http://www.stauffenburg.de/asp/books.asp?id=21</a:t>
            </a:r>
            <a:endParaRPr lang="de-DE" dirty="0" smtClean="0"/>
          </a:p>
        </p:txBody>
      </p:sp>
      <p:pic>
        <p:nvPicPr>
          <p:cNvPr id="5" name="Grafik 4" descr="ZS_3_4_2013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196952" cy="500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30000"/>
                </a:schemeClr>
              </a:gs>
              <a:gs pos="50000">
                <a:schemeClr val="bg2">
                  <a:lumMod val="75000"/>
                  <a:alpha val="7000"/>
                </a:schemeClr>
              </a:gs>
              <a:gs pos="100000">
                <a:schemeClr val="accent4">
                  <a:lumMod val="60000"/>
                  <a:lumOff val="40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Deutsche Gesellschaft für Semiotik (DGS)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0201"/>
            <a:ext cx="4320480" cy="52577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eingeteilt in Sektionen, die die Semiotik in Einzeldisziplinen vertreten: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Architektur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Bild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Design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Jugend- und Subkulturen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Körper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Kultur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Literatur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Medien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Mode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Ökologie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Sprachwissenschaft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Wirtschaft</a:t>
            </a:r>
          </a:p>
          <a:p>
            <a:pPr lvl="1">
              <a:spcBef>
                <a:spcPts val="0"/>
              </a:spcBef>
            </a:pPr>
            <a:r>
              <a:rPr lang="de-DE" dirty="0" smtClean="0"/>
              <a:t>Zeichenphilosophie</a:t>
            </a:r>
          </a:p>
        </p:txBody>
      </p:sp>
      <p:pic>
        <p:nvPicPr>
          <p:cNvPr id="5" name="Grafik 4" descr="Deutsche Gesellschaft für Semiotik - 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3793254" cy="3789040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716016" y="5589240"/>
            <a:ext cx="4248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/>
                <a:ea typeface="Cambria Math"/>
                <a:cs typeface="+mn-cs"/>
              </a:rPr>
              <a:t>⇒ </a:t>
            </a:r>
            <a:r>
              <a:rPr kumimoji="0" lang="de-DE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mitmachen!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Bildschirmpräsentation (4:3)</PresentationFormat>
  <Paragraphs>213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Larissa-Design</vt:lpstr>
      <vt:lpstr>Semiotik in Deutschland: ein Überblick</vt:lpstr>
      <vt:lpstr>Überblick über den Vortrag</vt:lpstr>
      <vt:lpstr>Semiotik und ihre Anwendungsgebiete</vt:lpstr>
      <vt:lpstr>Was ist Semiotik?</vt:lpstr>
      <vt:lpstr>Anwendungsgebiete</vt:lpstr>
      <vt:lpstr>Semiotische Institutionen und Studiengänge</vt:lpstr>
      <vt:lpstr>Deutsche Gesellschaft für Semiotik (DGS)</vt:lpstr>
      <vt:lpstr>Zeitschrift für Semiotik (ZS)</vt:lpstr>
      <vt:lpstr>Deutsche Gesellschaft für Semiotik (DGS)</vt:lpstr>
      <vt:lpstr>Semiotische Studiengänge</vt:lpstr>
      <vt:lpstr>Grundlagen der Semiotik</vt:lpstr>
      <vt:lpstr>Zeichenmodelle</vt:lpstr>
      <vt:lpstr>Bezüge zwischen den Terminologien</vt:lpstr>
      <vt:lpstr>Faktoren der Semiose (= Zeichenprozess) (nach Doris Mosbach / Doris Schöps) </vt:lpstr>
      <vt:lpstr>Roland Posner</vt:lpstr>
      <vt:lpstr>Perspektiven der Semiotik</vt:lpstr>
      <vt:lpstr>Anwendungsbereich: Semiotik des Diskurses</vt:lpstr>
      <vt:lpstr>Semiotik des Diskurses</vt:lpstr>
      <vt:lpstr>Semiotik des Diskurses</vt:lpstr>
      <vt:lpstr>4-Ebenen-Modell</vt:lpstr>
      <vt:lpstr>Drei Kulturbereiche (nach Posner)</vt:lpstr>
      <vt:lpstr>Folie 22</vt:lpstr>
      <vt:lpstr>Semiotisches 4-Ebenen-Modell</vt:lpstr>
      <vt:lpstr>Semiotisches 4-Ebenen-Modell</vt:lpstr>
      <vt:lpstr>Folie 25</vt:lpstr>
      <vt:lpstr>Zeichenaspekte von Diskursen (1)</vt:lpstr>
      <vt:lpstr>Zeichenaspekte von Diskursen (2)</vt:lpstr>
      <vt:lpstr>Multimodale Diskurse</vt:lpstr>
      <vt:lpstr>Diskursmodelle in Bezug auf das semiotische 4-Ebenen-Modell</vt:lpstr>
      <vt:lpstr>Beispiel 1</vt:lpstr>
      <vt:lpstr>Beispiel 2 Beispiel aus: Betscher (2013)  </vt:lpstr>
      <vt:lpstr>Folie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651</cp:revision>
  <dcterms:created xsi:type="dcterms:W3CDTF">2011-10-07T09:52:19Z</dcterms:created>
  <dcterms:modified xsi:type="dcterms:W3CDTF">2015-04-28T15:18:09Z</dcterms:modified>
</cp:coreProperties>
</file>