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509" r:id="rId2"/>
    <p:sldId id="381" r:id="rId3"/>
    <p:sldId id="497" r:id="rId4"/>
    <p:sldId id="494" r:id="rId5"/>
    <p:sldId id="495" r:id="rId6"/>
    <p:sldId id="496" r:id="rId7"/>
    <p:sldId id="488" r:id="rId8"/>
    <p:sldId id="472" r:id="rId9"/>
    <p:sldId id="476" r:id="rId10"/>
    <p:sldId id="478" r:id="rId11"/>
    <p:sldId id="477" r:id="rId12"/>
    <p:sldId id="479" r:id="rId13"/>
    <p:sldId id="480" r:id="rId14"/>
    <p:sldId id="481" r:id="rId15"/>
    <p:sldId id="506" r:id="rId16"/>
    <p:sldId id="508" r:id="rId17"/>
    <p:sldId id="483" r:id="rId18"/>
    <p:sldId id="486" r:id="rId19"/>
    <p:sldId id="498" r:id="rId20"/>
    <p:sldId id="491" r:id="rId21"/>
    <p:sldId id="504" r:id="rId22"/>
    <p:sldId id="468" r:id="rId23"/>
    <p:sldId id="471" r:id="rId24"/>
    <p:sldId id="492" r:id="rId25"/>
    <p:sldId id="489" r:id="rId26"/>
    <p:sldId id="490" r:id="rId27"/>
    <p:sldId id="499" r:id="rId28"/>
    <p:sldId id="501" r:id="rId29"/>
    <p:sldId id="500" r:id="rId30"/>
    <p:sldId id="503" r:id="rId31"/>
    <p:sldId id="299" r:id="rId32"/>
  </p:sldIdLst>
  <p:sldSz cx="9144000" cy="6858000" type="screen4x3"/>
  <p:notesSz cx="6648450" cy="98504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283"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1313" cy="49212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65550" y="0"/>
            <a:ext cx="2881313" cy="492125"/>
          </a:xfrm>
          <a:prstGeom prst="rect">
            <a:avLst/>
          </a:prstGeom>
        </p:spPr>
        <p:txBody>
          <a:bodyPr vert="horz" lIns="91440" tIns="45720" rIns="91440" bIns="45720" rtlCol="0"/>
          <a:lstStyle>
            <a:lvl1pPr algn="r">
              <a:defRPr sz="1200"/>
            </a:lvl1pPr>
          </a:lstStyle>
          <a:p>
            <a:fld id="{719AD250-790D-47A5-9D8C-21041CB37897}" type="datetimeFigureOut">
              <a:rPr lang="de-DE" smtClean="0"/>
              <a:pPr/>
              <a:t>28.06.2015</a:t>
            </a:fld>
            <a:endParaRPr lang="de-DE"/>
          </a:p>
        </p:txBody>
      </p:sp>
      <p:sp>
        <p:nvSpPr>
          <p:cNvPr id="4" name="Fußzeilenplatzhalter 3"/>
          <p:cNvSpPr>
            <a:spLocks noGrp="1"/>
          </p:cNvSpPr>
          <p:nvPr>
            <p:ph type="ftr" sz="quarter" idx="2"/>
          </p:nvPr>
        </p:nvSpPr>
        <p:spPr>
          <a:xfrm>
            <a:off x="0" y="9356725"/>
            <a:ext cx="2881313" cy="49212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65550" y="9356725"/>
            <a:ext cx="2881313" cy="492125"/>
          </a:xfrm>
          <a:prstGeom prst="rect">
            <a:avLst/>
          </a:prstGeom>
        </p:spPr>
        <p:txBody>
          <a:bodyPr vert="horz" lIns="91440" tIns="45720" rIns="91440" bIns="45720" rtlCol="0" anchor="b"/>
          <a:lstStyle>
            <a:lvl1pPr algn="r">
              <a:defRPr sz="1200"/>
            </a:lvl1pPr>
          </a:lstStyle>
          <a:p>
            <a:fld id="{4B7721ED-39C7-4360-AB62-1A7C750B86C1}" type="slidenum">
              <a:rPr lang="de-DE" smtClean="0"/>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0995" cy="49252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65916" y="0"/>
            <a:ext cx="2880995" cy="492522"/>
          </a:xfrm>
          <a:prstGeom prst="rect">
            <a:avLst/>
          </a:prstGeom>
        </p:spPr>
        <p:txBody>
          <a:bodyPr vert="horz" lIns="91440" tIns="45720" rIns="91440" bIns="45720" rtlCol="0"/>
          <a:lstStyle>
            <a:lvl1pPr algn="r">
              <a:defRPr sz="1200"/>
            </a:lvl1pPr>
          </a:lstStyle>
          <a:p>
            <a:fld id="{0E2D6B63-8FBD-4908-BBB2-B6F9B0311460}" type="datetimeFigureOut">
              <a:rPr lang="de-DE" smtClean="0"/>
              <a:pPr/>
              <a:t>28.06.2015</a:t>
            </a:fld>
            <a:endParaRPr lang="de-DE"/>
          </a:p>
        </p:txBody>
      </p:sp>
      <p:sp>
        <p:nvSpPr>
          <p:cNvPr id="4" name="Folienbildplatzhalter 3"/>
          <p:cNvSpPr>
            <a:spLocks noGrp="1" noRot="1" noChangeAspect="1"/>
          </p:cNvSpPr>
          <p:nvPr>
            <p:ph type="sldImg" idx="2"/>
          </p:nvPr>
        </p:nvSpPr>
        <p:spPr>
          <a:xfrm>
            <a:off x="862013" y="738188"/>
            <a:ext cx="4924425" cy="369411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64845" y="4678958"/>
            <a:ext cx="5318760" cy="4432697"/>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56206"/>
            <a:ext cx="2880995" cy="49252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765916" y="9356206"/>
            <a:ext cx="2880995" cy="492522"/>
          </a:xfrm>
          <a:prstGeom prst="rect">
            <a:avLst/>
          </a:prstGeom>
        </p:spPr>
        <p:txBody>
          <a:bodyPr vert="horz" lIns="91440" tIns="45720" rIns="91440" bIns="45720" rtlCol="0" anchor="b"/>
          <a:lstStyle>
            <a:lvl1pPr algn="r">
              <a:defRPr sz="1200"/>
            </a:lvl1pPr>
          </a:lstStyle>
          <a:p>
            <a:fld id="{F9DA7CB1-8F41-45A2-8F2B-9A3D0495F426}"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Folienbildplatzhalter 1"/>
          <p:cNvSpPr>
            <a:spLocks noGrp="1" noRot="1" noChangeAspect="1"/>
          </p:cNvSpPr>
          <p:nvPr>
            <p:ph type="sldImg"/>
          </p:nvPr>
        </p:nvSpPr>
        <p:spPr>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8434" name="Notizenplatzhalt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1400" dirty="0">
              <a:latin typeface="Calibri" charset="0"/>
            </a:endParaRPr>
          </a:p>
        </p:txBody>
      </p:sp>
      <p:sp>
        <p:nvSpPr>
          <p:cNvPr id="18435" name="Foliennummernplatzhalt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fld id="{47C8E87C-4EFB-9744-AF15-7521A75CC4CB}" type="slidenum">
              <a:rPr lang="de-DE" sz="1200">
                <a:cs typeface="Arial" charset="0"/>
              </a:rPr>
              <a:pPr eaLnBrk="1" hangingPunct="1"/>
              <a:t>1</a:t>
            </a:fld>
            <a:endParaRPr lang="de-DE" sz="120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GB" dirty="0" smtClean="0"/>
              <a:t>Cognitive linguistics</a:t>
            </a:r>
            <a:r>
              <a:rPr lang="en-GB" baseline="0" dirty="0" smtClean="0"/>
              <a:t> would certainly fall through in this criterion.</a:t>
            </a:r>
            <a:endParaRPr lang="en-GB" dirty="0"/>
          </a:p>
        </p:txBody>
      </p:sp>
      <p:sp>
        <p:nvSpPr>
          <p:cNvPr id="4" name="Foliennummernplatzhalter 3"/>
          <p:cNvSpPr>
            <a:spLocks noGrp="1"/>
          </p:cNvSpPr>
          <p:nvPr>
            <p:ph type="sldNum" sz="quarter" idx="10"/>
          </p:nvPr>
        </p:nvSpPr>
        <p:spPr/>
        <p:txBody>
          <a:bodyPr/>
          <a:lstStyle/>
          <a:p>
            <a:fld id="{F9DA7CB1-8F41-45A2-8F2B-9A3D0495F426}" type="slidenum">
              <a:rPr lang="de-DE" smtClean="0"/>
              <a:pPr/>
              <a:t>24</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GB" dirty="0" smtClean="0"/>
              <a:t>Cognitive linguistics</a:t>
            </a:r>
            <a:r>
              <a:rPr lang="en-GB" baseline="0" dirty="0" smtClean="0"/>
              <a:t> would certainly fall through in this criterion.</a:t>
            </a:r>
            <a:endParaRPr lang="en-GB" dirty="0"/>
          </a:p>
        </p:txBody>
      </p:sp>
      <p:sp>
        <p:nvSpPr>
          <p:cNvPr id="4" name="Foliennummernplatzhalter 3"/>
          <p:cNvSpPr>
            <a:spLocks noGrp="1"/>
          </p:cNvSpPr>
          <p:nvPr>
            <p:ph type="sldNum" sz="quarter" idx="10"/>
          </p:nvPr>
        </p:nvSpPr>
        <p:spPr/>
        <p:txBody>
          <a:bodyPr/>
          <a:lstStyle/>
          <a:p>
            <a:fld id="{F9DA7CB1-8F41-45A2-8F2B-9A3D0495F426}" type="slidenum">
              <a:rPr lang="de-DE" smtClean="0"/>
              <a:pPr/>
              <a:t>28</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GB" dirty="0" smtClean="0"/>
              <a:t>Cognitive linguistics</a:t>
            </a:r>
            <a:r>
              <a:rPr lang="en-GB" baseline="0" dirty="0" smtClean="0"/>
              <a:t> would certainly fall through in this criterion.</a:t>
            </a:r>
            <a:endParaRPr lang="en-GB" dirty="0"/>
          </a:p>
        </p:txBody>
      </p:sp>
      <p:sp>
        <p:nvSpPr>
          <p:cNvPr id="4" name="Foliennummernplatzhalter 3"/>
          <p:cNvSpPr>
            <a:spLocks noGrp="1"/>
          </p:cNvSpPr>
          <p:nvPr>
            <p:ph type="sldNum" sz="quarter" idx="10"/>
          </p:nvPr>
        </p:nvSpPr>
        <p:spPr/>
        <p:txBody>
          <a:bodyPr/>
          <a:lstStyle/>
          <a:p>
            <a:fld id="{F9DA7CB1-8F41-45A2-8F2B-9A3D0495F426}" type="slidenum">
              <a:rPr lang="de-DE" smtClean="0"/>
              <a:pPr/>
              <a:t>29</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GB" dirty="0" smtClean="0"/>
              <a:t>Cognitive linguistics</a:t>
            </a:r>
            <a:r>
              <a:rPr lang="en-GB" baseline="0" dirty="0" smtClean="0"/>
              <a:t> would certainly fall through in this criterion.</a:t>
            </a:r>
            <a:endParaRPr lang="en-GB" dirty="0"/>
          </a:p>
        </p:txBody>
      </p:sp>
      <p:sp>
        <p:nvSpPr>
          <p:cNvPr id="4" name="Foliennummernplatzhalter 3"/>
          <p:cNvSpPr>
            <a:spLocks noGrp="1"/>
          </p:cNvSpPr>
          <p:nvPr>
            <p:ph type="sldNum" sz="quarter" idx="10"/>
          </p:nvPr>
        </p:nvSpPr>
        <p:spPr/>
        <p:txBody>
          <a:bodyPr/>
          <a:lstStyle/>
          <a:p>
            <a:fld id="{F9DA7CB1-8F41-45A2-8F2B-9A3D0495F426}" type="slidenum">
              <a:rPr lang="de-DE" smtClean="0"/>
              <a:pPr/>
              <a:t>30</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F9DA7CB1-8F41-45A2-8F2B-9A3D0495F426}" type="slidenum">
              <a:rPr lang="de-DE" smtClean="0"/>
              <a:pPr/>
              <a:t>11</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GB" dirty="0" err="1" smtClean="0"/>
              <a:t>Nominalism</a:t>
            </a:r>
            <a:r>
              <a:rPr lang="en-GB" baseline="0" dirty="0" smtClean="0"/>
              <a:t> is possibly one source for modern semiotics!</a:t>
            </a:r>
            <a:endParaRPr lang="en-GB" dirty="0"/>
          </a:p>
        </p:txBody>
      </p:sp>
      <p:sp>
        <p:nvSpPr>
          <p:cNvPr id="4" name="Foliennummernplatzhalter 3"/>
          <p:cNvSpPr>
            <a:spLocks noGrp="1"/>
          </p:cNvSpPr>
          <p:nvPr>
            <p:ph type="sldNum" sz="quarter" idx="10"/>
          </p:nvPr>
        </p:nvSpPr>
        <p:spPr/>
        <p:txBody>
          <a:bodyPr/>
          <a:lstStyle/>
          <a:p>
            <a:fld id="{F9DA7CB1-8F41-45A2-8F2B-9A3D0495F426}" type="slidenum">
              <a:rPr lang="de-DE" smtClean="0"/>
              <a:pPr/>
              <a:t>14</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GB" dirty="0" err="1" smtClean="0"/>
              <a:t>Nominalism</a:t>
            </a:r>
            <a:r>
              <a:rPr lang="en-GB" baseline="0" dirty="0" smtClean="0"/>
              <a:t> is possibly one source for modern semiotics!</a:t>
            </a:r>
            <a:endParaRPr lang="en-GB" dirty="0"/>
          </a:p>
        </p:txBody>
      </p:sp>
      <p:sp>
        <p:nvSpPr>
          <p:cNvPr id="4" name="Foliennummernplatzhalter 3"/>
          <p:cNvSpPr>
            <a:spLocks noGrp="1"/>
          </p:cNvSpPr>
          <p:nvPr>
            <p:ph type="sldNum" sz="quarter" idx="10"/>
          </p:nvPr>
        </p:nvSpPr>
        <p:spPr/>
        <p:txBody>
          <a:bodyPr/>
          <a:lstStyle/>
          <a:p>
            <a:fld id="{F9DA7CB1-8F41-45A2-8F2B-9A3D0495F426}" type="slidenum">
              <a:rPr lang="de-DE" smtClean="0"/>
              <a:pPr/>
              <a:t>15</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GB" dirty="0" err="1" smtClean="0"/>
              <a:t>Nominalism</a:t>
            </a:r>
            <a:r>
              <a:rPr lang="en-GB" baseline="0" dirty="0" smtClean="0"/>
              <a:t> is possibly one source for modern semiotics!</a:t>
            </a:r>
            <a:endParaRPr lang="en-GB" dirty="0"/>
          </a:p>
        </p:txBody>
      </p:sp>
      <p:sp>
        <p:nvSpPr>
          <p:cNvPr id="4" name="Foliennummernplatzhalter 3"/>
          <p:cNvSpPr>
            <a:spLocks noGrp="1"/>
          </p:cNvSpPr>
          <p:nvPr>
            <p:ph type="sldNum" sz="quarter" idx="10"/>
          </p:nvPr>
        </p:nvSpPr>
        <p:spPr/>
        <p:txBody>
          <a:bodyPr/>
          <a:lstStyle/>
          <a:p>
            <a:fld id="{F9DA7CB1-8F41-45A2-8F2B-9A3D0495F426}" type="slidenum">
              <a:rPr lang="de-DE" smtClean="0"/>
              <a:pPr/>
              <a:t>16</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GB" dirty="0" smtClean="0"/>
              <a:t>Cognitive linguistics</a:t>
            </a:r>
            <a:r>
              <a:rPr lang="en-GB" baseline="0" dirty="0" smtClean="0"/>
              <a:t> would certainly fall through in this criterion.</a:t>
            </a:r>
            <a:endParaRPr lang="en-GB" dirty="0"/>
          </a:p>
        </p:txBody>
      </p:sp>
      <p:sp>
        <p:nvSpPr>
          <p:cNvPr id="4" name="Foliennummernplatzhalter 3"/>
          <p:cNvSpPr>
            <a:spLocks noGrp="1"/>
          </p:cNvSpPr>
          <p:nvPr>
            <p:ph type="sldNum" sz="quarter" idx="10"/>
          </p:nvPr>
        </p:nvSpPr>
        <p:spPr/>
        <p:txBody>
          <a:bodyPr/>
          <a:lstStyle/>
          <a:p>
            <a:fld id="{F9DA7CB1-8F41-45A2-8F2B-9A3D0495F426}" type="slidenum">
              <a:rPr lang="de-DE" smtClean="0"/>
              <a:pPr/>
              <a:t>17</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GB" dirty="0" smtClean="0"/>
              <a:t>A brilliant definition. – A bridge to cognitive aspects could be built via</a:t>
            </a:r>
            <a:r>
              <a:rPr lang="en-GB" baseline="0" dirty="0" smtClean="0"/>
              <a:t> the “internal functions”.</a:t>
            </a:r>
            <a:endParaRPr lang="en-GB" dirty="0"/>
          </a:p>
        </p:txBody>
      </p:sp>
      <p:sp>
        <p:nvSpPr>
          <p:cNvPr id="4" name="Foliennummernplatzhalter 3"/>
          <p:cNvSpPr>
            <a:spLocks noGrp="1"/>
          </p:cNvSpPr>
          <p:nvPr>
            <p:ph type="sldNum" sz="quarter" idx="10"/>
          </p:nvPr>
        </p:nvSpPr>
        <p:spPr/>
        <p:txBody>
          <a:bodyPr/>
          <a:lstStyle/>
          <a:p>
            <a:fld id="{F9DA7CB1-8F41-45A2-8F2B-9A3D0495F426}" type="slidenum">
              <a:rPr lang="de-DE" smtClean="0"/>
              <a:pPr/>
              <a:t>18</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GB" dirty="0" smtClean="0"/>
              <a:t>Cognitive linguistics</a:t>
            </a:r>
            <a:r>
              <a:rPr lang="en-GB" baseline="0" dirty="0" smtClean="0"/>
              <a:t> would certainly fall through in this criterion.</a:t>
            </a:r>
            <a:endParaRPr lang="en-GB" dirty="0"/>
          </a:p>
        </p:txBody>
      </p:sp>
      <p:sp>
        <p:nvSpPr>
          <p:cNvPr id="4" name="Foliennummernplatzhalter 3"/>
          <p:cNvSpPr>
            <a:spLocks noGrp="1"/>
          </p:cNvSpPr>
          <p:nvPr>
            <p:ph type="sldNum" sz="quarter" idx="10"/>
          </p:nvPr>
        </p:nvSpPr>
        <p:spPr/>
        <p:txBody>
          <a:bodyPr/>
          <a:lstStyle/>
          <a:p>
            <a:fld id="{F9DA7CB1-8F41-45A2-8F2B-9A3D0495F426}" type="slidenum">
              <a:rPr lang="de-DE" smtClean="0"/>
              <a:pPr/>
              <a:t>20</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GB" dirty="0" smtClean="0"/>
              <a:t>Cognitive linguistics</a:t>
            </a:r>
            <a:r>
              <a:rPr lang="en-GB" baseline="0" dirty="0" smtClean="0"/>
              <a:t> would certainly fall through in this criterion.</a:t>
            </a:r>
            <a:endParaRPr lang="en-GB" dirty="0"/>
          </a:p>
        </p:txBody>
      </p:sp>
      <p:sp>
        <p:nvSpPr>
          <p:cNvPr id="4" name="Foliennummernplatzhalter 3"/>
          <p:cNvSpPr>
            <a:spLocks noGrp="1"/>
          </p:cNvSpPr>
          <p:nvPr>
            <p:ph type="sldNum" sz="quarter" idx="10"/>
          </p:nvPr>
        </p:nvSpPr>
        <p:spPr/>
        <p:txBody>
          <a:bodyPr/>
          <a:lstStyle/>
          <a:p>
            <a:fld id="{F9DA7CB1-8F41-45A2-8F2B-9A3D0495F426}" type="slidenum">
              <a:rPr lang="de-DE" smtClean="0"/>
              <a:pPr/>
              <a:t>21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59788235-96F2-4579-AC07-087C0795FF18}" type="datetimeFigureOut">
              <a:rPr lang="de-DE" smtClean="0"/>
              <a:pPr/>
              <a:t>28.06.2015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FA98808-EB14-4039-A840-B35ADC730516}"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9788235-96F2-4579-AC07-087C0795FF18}" type="datetimeFigureOut">
              <a:rPr lang="de-DE" smtClean="0"/>
              <a:pPr/>
              <a:t>28.06.2015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FA98808-EB14-4039-A840-B35ADC730516}"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9788235-96F2-4579-AC07-087C0795FF18}" type="datetimeFigureOut">
              <a:rPr lang="de-DE" smtClean="0"/>
              <a:pPr/>
              <a:t>28.06.2015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FA98808-EB14-4039-A840-B35ADC730516}"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4" name="Picture 12" descr="08_Philosophische_ppt"/>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8"/>
          <p:cNvSpPr>
            <a:spLocks noChangeArrowheads="1"/>
          </p:cNvSpPr>
          <p:nvPr/>
        </p:nvSpPr>
        <p:spPr bwMode="auto">
          <a:xfrm>
            <a:off x="2555875" y="261938"/>
            <a:ext cx="3744913" cy="935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de-DE" sz="1500">
              <a:solidFill>
                <a:schemeClr val="bg1"/>
              </a:solidFill>
            </a:endParaRPr>
          </a:p>
        </p:txBody>
      </p:sp>
      <p:sp>
        <p:nvSpPr>
          <p:cNvPr id="10" name="Textplatzhalter 9"/>
          <p:cNvSpPr>
            <a:spLocks noGrp="1"/>
          </p:cNvSpPr>
          <p:nvPr>
            <p:ph type="body" sz="quarter" idx="14"/>
          </p:nvPr>
        </p:nvSpPr>
        <p:spPr>
          <a:xfrm>
            <a:off x="2555429" y="274990"/>
            <a:ext cx="2160587" cy="921762"/>
          </a:xfrm>
          <a:prstGeom prst="rect">
            <a:avLst/>
          </a:prstGeom>
        </p:spPr>
        <p:txBody>
          <a:bodyPr/>
          <a:lstStyle>
            <a:lvl1pPr marL="0" indent="0">
              <a:buNone/>
              <a:defRPr sz="1200">
                <a:solidFill>
                  <a:schemeClr val="bg1"/>
                </a:solidFill>
              </a:defRPr>
            </a:lvl1pPr>
            <a:lvl5pPr marL="1828800" indent="0">
              <a:buNone/>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Textplatzhalter 11"/>
          <p:cNvSpPr>
            <a:spLocks noGrp="1"/>
          </p:cNvSpPr>
          <p:nvPr>
            <p:ph type="body" sz="quarter" idx="15"/>
          </p:nvPr>
        </p:nvSpPr>
        <p:spPr>
          <a:xfrm>
            <a:off x="2597065" y="2060575"/>
            <a:ext cx="5976938" cy="3960814"/>
          </a:xfrm>
          <a:prstGeom prst="rect">
            <a:avLst/>
          </a:prstGeom>
        </p:spPr>
        <p:txBody>
          <a:bodyPr/>
          <a:lstStyle>
            <a:lvl1pPr marL="0" indent="0">
              <a:buNone/>
              <a:defRPr sz="1400" b="0" baseline="0">
                <a:latin typeface="Arial" pitchFamily="34" charset="0"/>
                <a:cs typeface="Arial" pitchFamily="34" charset="0"/>
              </a:defRPr>
            </a:lvl1pPr>
            <a:lvl2pPr marL="457200" indent="0">
              <a:buNone/>
              <a:defRPr/>
            </a:lvl2pPr>
            <a:lvl5pPr marL="1828800" indent="0" algn="l">
              <a:buNone/>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Datumsplatzhalter 3"/>
          <p:cNvSpPr>
            <a:spLocks noGrp="1"/>
          </p:cNvSpPr>
          <p:nvPr>
            <p:ph type="dt" sz="half" idx="16"/>
          </p:nvPr>
        </p:nvSpPr>
        <p:spPr>
          <a:xfrm>
            <a:off x="250825" y="6524625"/>
            <a:ext cx="2133600" cy="476250"/>
          </a:xfrm>
        </p:spPr>
        <p:txBody>
          <a:bodyPr/>
          <a:lstStyle>
            <a:lvl1pPr>
              <a:defRPr sz="1000">
                <a:latin typeface="Arial" pitchFamily="34" charset="0"/>
                <a:cs typeface="Arial" pitchFamily="34" charset="0"/>
              </a:defRPr>
            </a:lvl1pPr>
          </a:lstStyle>
          <a:p>
            <a:pPr>
              <a:defRPr/>
            </a:pPr>
            <a:r>
              <a:rPr lang="de-DE"/>
              <a:t>Chemnitz, 12. September 2013</a:t>
            </a:r>
          </a:p>
        </p:txBody>
      </p:sp>
      <p:sp>
        <p:nvSpPr>
          <p:cNvPr id="7" name="Fußzeilenplatzhalter 4"/>
          <p:cNvSpPr>
            <a:spLocks noGrp="1"/>
          </p:cNvSpPr>
          <p:nvPr>
            <p:ph type="ftr" sz="quarter" idx="17"/>
          </p:nvPr>
        </p:nvSpPr>
        <p:spPr>
          <a:xfrm>
            <a:off x="7524750" y="6524625"/>
            <a:ext cx="2895600" cy="476250"/>
          </a:xfrm>
        </p:spPr>
        <p:txBody>
          <a:bodyPr/>
          <a:lstStyle>
            <a:lvl1pPr>
              <a:defRPr sz="1000">
                <a:latin typeface="Arial" pitchFamily="34" charset="0"/>
                <a:cs typeface="Arial" pitchFamily="34" charset="0"/>
              </a:defRPr>
            </a:lvl1pPr>
          </a:lstStyle>
          <a:p>
            <a:pPr>
              <a:defRPr/>
            </a:pPr>
            <a:r>
              <a:rPr lang="de-DE"/>
              <a:t>www.tu-chemnitz.de</a:t>
            </a:r>
          </a:p>
        </p:txBody>
      </p:sp>
    </p:spTree>
    <p:extLst>
      <p:ext uri="{BB962C8B-B14F-4D97-AF65-F5344CB8AC3E}">
        <p14:creationId xmlns="" xmlns:p14="http://schemas.microsoft.com/office/powerpoint/2010/main" val="246831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9788235-96F2-4579-AC07-087C0795FF18}" type="datetimeFigureOut">
              <a:rPr lang="de-DE" smtClean="0"/>
              <a:pPr/>
              <a:t>28.06.2015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FA98808-EB14-4039-A840-B35ADC730516}"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59788235-96F2-4579-AC07-087C0795FF18}" type="datetimeFigureOut">
              <a:rPr lang="de-DE" smtClean="0"/>
              <a:pPr/>
              <a:t>28.06.2015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FA98808-EB14-4039-A840-B35ADC730516}"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59788235-96F2-4579-AC07-087C0795FF18}" type="datetimeFigureOut">
              <a:rPr lang="de-DE" smtClean="0"/>
              <a:pPr/>
              <a:t>28.06.2015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FA98808-EB14-4039-A840-B35ADC730516}"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9788235-96F2-4579-AC07-087C0795FF18}" type="datetimeFigureOut">
              <a:rPr lang="de-DE" smtClean="0"/>
              <a:pPr/>
              <a:t>28.06.2015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FA98808-EB14-4039-A840-B35ADC730516}"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59788235-96F2-4579-AC07-087C0795FF18}" type="datetimeFigureOut">
              <a:rPr lang="de-DE" smtClean="0"/>
              <a:pPr/>
              <a:t>28.06.2015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FA98808-EB14-4039-A840-B35ADC730516}"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9788235-96F2-4579-AC07-087C0795FF18}" type="datetimeFigureOut">
              <a:rPr lang="de-DE" smtClean="0"/>
              <a:pPr/>
              <a:t>28.06.2015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FA98808-EB14-4039-A840-B35ADC730516}"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9788235-96F2-4579-AC07-087C0795FF18}" type="datetimeFigureOut">
              <a:rPr lang="de-DE" smtClean="0"/>
              <a:pPr/>
              <a:t>28.06.2015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FA98808-EB14-4039-A840-B35ADC730516}"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9788235-96F2-4579-AC07-087C0795FF18}" type="datetimeFigureOut">
              <a:rPr lang="de-DE" smtClean="0"/>
              <a:pPr/>
              <a:t>28.06.2015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FA98808-EB14-4039-A840-B35ADC730516}"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788235-96F2-4579-AC07-087C0795FF18}" type="datetimeFigureOut">
              <a:rPr lang="de-DE" smtClean="0"/>
              <a:pPr/>
              <a:t>28.06.2015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98808-EB14-4039-A840-B35ADC730516}"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Inhaltsplatzhalter 1"/>
          <p:cNvSpPr>
            <a:spLocks noGrp="1"/>
          </p:cNvSpPr>
          <p:nvPr>
            <p:ph type="body" sz="quarter" idx="14"/>
          </p:nvPr>
        </p:nvSpPr>
        <p:spPr>
          <a:xfrm>
            <a:off x="2555875" y="274638"/>
            <a:ext cx="2160588" cy="922337"/>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pPr eaLnBrk="1" hangingPunct="1"/>
            <a:endParaRPr lang="de-DE" dirty="0">
              <a:latin typeface="Calibri" charset="0"/>
              <a:ea typeface="ヒラギノ角ゴ Pro W3" charset="0"/>
              <a:cs typeface="ヒラギノ角ゴ Pro W3" charset="0"/>
            </a:endParaRPr>
          </a:p>
          <a:p>
            <a:pPr eaLnBrk="1" hangingPunct="1"/>
            <a:endParaRPr lang="de-DE" dirty="0">
              <a:latin typeface="Calibri" charset="0"/>
              <a:ea typeface="ヒラギノ角ゴ Pro W3" charset="0"/>
              <a:cs typeface="ヒラギノ角ゴ Pro W3" charset="0"/>
            </a:endParaRPr>
          </a:p>
          <a:p>
            <a:pPr eaLnBrk="1" hangingPunct="1"/>
            <a:endParaRPr lang="de-DE" dirty="0">
              <a:latin typeface="Calibri" charset="0"/>
              <a:ea typeface="ヒラギノ角ゴ Pro W3" charset="0"/>
              <a:cs typeface="ヒラギノ角ゴ Pro W3" charset="0"/>
            </a:endParaRPr>
          </a:p>
          <a:p>
            <a:pPr eaLnBrk="1" hangingPunct="1"/>
            <a:endParaRPr lang="de-DE" dirty="0">
              <a:latin typeface="Calibri" charset="0"/>
              <a:ea typeface="ヒラギノ角ゴ Pro W3" charset="0"/>
              <a:cs typeface="ヒラギノ角ゴ Pro W3" charset="0"/>
            </a:endParaRPr>
          </a:p>
          <a:p>
            <a:pPr eaLnBrk="1" hangingPunct="1"/>
            <a:endParaRPr lang="de-DE" sz="1800" dirty="0">
              <a:latin typeface="Calibri" charset="0"/>
              <a:ea typeface="ヒラギノ角ゴ Pro W3" charset="0"/>
              <a:cs typeface="ヒラギノ角ゴ Pro W3" charset="0"/>
            </a:endParaRPr>
          </a:p>
        </p:txBody>
      </p:sp>
      <p:sp>
        <p:nvSpPr>
          <p:cNvPr id="17410" name="Textplatzhalter 1"/>
          <p:cNvSpPr>
            <a:spLocks noGrp="1"/>
          </p:cNvSpPr>
          <p:nvPr>
            <p:ph type="body" sz="quarter" idx="15"/>
          </p:nvPr>
        </p:nvSpPr>
        <p:spPr>
          <a:xfrm>
            <a:off x="4284663" y="3284538"/>
            <a:ext cx="4679825" cy="3384822"/>
          </a:xfrm>
        </p:spPr>
        <p:txBody>
          <a:bodyPr>
            <a:normAutofit/>
          </a:bodyPr>
          <a:lstStyle/>
          <a:p>
            <a:endParaRPr lang="de-DE" dirty="0">
              <a:latin typeface="Arial" charset="0"/>
              <a:ea typeface="ＭＳ Ｐゴシック" charset="0"/>
              <a:cs typeface="Arial" charset="0"/>
            </a:endParaRPr>
          </a:p>
          <a:p>
            <a:r>
              <a:rPr lang="de-DE" sz="2600" dirty="0">
                <a:latin typeface="+mn-lt"/>
                <a:ea typeface="ＭＳ Ｐゴシック" charset="0"/>
                <a:cs typeface="ＭＳ Ｐゴシック" charset="0"/>
              </a:rPr>
              <a:t>Ellen </a:t>
            </a:r>
            <a:r>
              <a:rPr lang="de-DE" sz="2600" dirty="0" smtClean="0">
                <a:latin typeface="+mn-lt"/>
                <a:ea typeface="ＭＳ Ｐゴシック" charset="0"/>
                <a:cs typeface="ＭＳ Ｐゴシック" charset="0"/>
              </a:rPr>
              <a:t>Fricke &amp; Martin Siefkes</a:t>
            </a:r>
            <a:endParaRPr lang="de-DE" sz="2600" dirty="0">
              <a:latin typeface="+mn-lt"/>
              <a:ea typeface="ＭＳ Ｐゴシック" charset="0"/>
              <a:cs typeface="ＭＳ Ｐゴシック" charset="0"/>
            </a:endParaRPr>
          </a:p>
          <a:p>
            <a:r>
              <a:rPr lang="de-DE" sz="2000" dirty="0" smtClean="0">
                <a:latin typeface="+mn-lt"/>
                <a:ea typeface="ＭＳ Ｐゴシック" charset="0"/>
                <a:cs typeface="ＭＳ Ｐゴシック" charset="0"/>
              </a:rPr>
              <a:t>Chemnitz University </a:t>
            </a:r>
            <a:r>
              <a:rPr lang="de-DE" sz="2000" dirty="0" err="1" smtClean="0">
                <a:latin typeface="+mn-lt"/>
                <a:ea typeface="ＭＳ Ｐゴシック" charset="0"/>
                <a:cs typeface="ＭＳ Ｐゴシック" charset="0"/>
              </a:rPr>
              <a:t>of</a:t>
            </a:r>
            <a:r>
              <a:rPr lang="de-DE" sz="2000" dirty="0" smtClean="0">
                <a:latin typeface="+mn-lt"/>
                <a:ea typeface="ＭＳ Ｐゴシック" charset="0"/>
                <a:cs typeface="ＭＳ Ｐゴシック" charset="0"/>
              </a:rPr>
              <a:t> Technology</a:t>
            </a:r>
            <a:endParaRPr lang="de-DE" sz="2000" dirty="0">
              <a:latin typeface="+mn-lt"/>
              <a:ea typeface="ＭＳ Ｐゴシック" charset="0"/>
              <a:cs typeface="ＭＳ Ｐゴシック" charset="0"/>
            </a:endParaRPr>
          </a:p>
          <a:p>
            <a:endParaRPr lang="de-DE" sz="2000" dirty="0">
              <a:latin typeface="+mn-lt"/>
              <a:ea typeface="ＭＳ Ｐゴシック" charset="0"/>
              <a:cs typeface="ＭＳ Ｐゴシック" charset="0"/>
            </a:endParaRPr>
          </a:p>
          <a:p>
            <a:r>
              <a:rPr lang="de-DE" sz="1600" dirty="0" smtClean="0">
                <a:latin typeface="+mn-lt"/>
                <a:ea typeface="ＭＳ Ｐゴシック" charset="0"/>
                <a:cs typeface="ＭＳ Ｐゴシック" charset="0"/>
              </a:rPr>
              <a:t>ellen.fricke@phil.tu-chemnitz.de</a:t>
            </a:r>
          </a:p>
          <a:p>
            <a:r>
              <a:rPr lang="de-DE" sz="1600" dirty="0" smtClean="0">
                <a:latin typeface="+mn-lt"/>
                <a:ea typeface="ＭＳ Ｐゴシック" charset="0"/>
                <a:cs typeface="ＭＳ Ｐゴシック" charset="0"/>
              </a:rPr>
              <a:t>www.ellenfricke.de </a:t>
            </a:r>
          </a:p>
          <a:p>
            <a:endParaRPr lang="de-DE" sz="1600" dirty="0" smtClean="0">
              <a:latin typeface="+mn-lt"/>
              <a:ea typeface="ＭＳ Ｐゴシック" charset="0"/>
              <a:cs typeface="ＭＳ Ｐゴシック" charset="0"/>
            </a:endParaRPr>
          </a:p>
          <a:p>
            <a:r>
              <a:rPr lang="de-DE" sz="1600" dirty="0" smtClean="0">
                <a:latin typeface="+mn-lt"/>
                <a:ea typeface="ＭＳ Ｐゴシック" charset="0"/>
                <a:cs typeface="ＭＳ Ｐゴシック" charset="0"/>
              </a:rPr>
              <a:t>martin.siefkes@phil.tu-chemnitz.de</a:t>
            </a:r>
          </a:p>
          <a:p>
            <a:r>
              <a:rPr lang="de-DE" sz="1600" dirty="0" smtClean="0">
                <a:latin typeface="+mn-lt"/>
                <a:ea typeface="ＭＳ Ｐゴシック" charset="0"/>
                <a:cs typeface="ＭＳ Ｐゴシック" charset="0"/>
              </a:rPr>
              <a:t>www.siefkes.de</a:t>
            </a:r>
          </a:p>
          <a:p>
            <a:endParaRPr lang="de-DE" sz="2000" dirty="0">
              <a:latin typeface="+mn-lt"/>
              <a:ea typeface="ＭＳ Ｐゴシック" charset="0"/>
              <a:cs typeface="ＭＳ Ｐゴシック" charset="0"/>
            </a:endParaRPr>
          </a:p>
          <a:p>
            <a:endParaRPr lang="de-DE" sz="1600" dirty="0">
              <a:latin typeface="+mn-lt"/>
              <a:ea typeface="ＭＳ Ｐゴシック" charset="0"/>
              <a:cs typeface="Arial" charset="0"/>
            </a:endParaRPr>
          </a:p>
          <a:p>
            <a:endParaRPr lang="de-DE" sz="2000" dirty="0">
              <a:latin typeface="+mn-lt"/>
              <a:ea typeface="ＭＳ Ｐゴシック" charset="0"/>
              <a:cs typeface="Arial" charset="0"/>
            </a:endParaRPr>
          </a:p>
        </p:txBody>
      </p:sp>
      <p:sp>
        <p:nvSpPr>
          <p:cNvPr id="17412" name="Titel 5"/>
          <p:cNvSpPr txBox="1">
            <a:spLocks/>
          </p:cNvSpPr>
          <p:nvPr/>
        </p:nvSpPr>
        <p:spPr bwMode="auto">
          <a:xfrm>
            <a:off x="288925" y="1844824"/>
            <a:ext cx="8531547" cy="12238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r>
              <a:rPr lang="de-DE" sz="3200" b="1" dirty="0" err="1" smtClean="0">
                <a:solidFill>
                  <a:schemeClr val="tx2"/>
                </a:solidFill>
                <a:latin typeface="+mn-lt"/>
              </a:rPr>
              <a:t>Predecessors</a:t>
            </a:r>
            <a:r>
              <a:rPr lang="de-DE" sz="3200" b="1" dirty="0" smtClean="0">
                <a:solidFill>
                  <a:schemeClr val="tx2"/>
                </a:solidFill>
                <a:latin typeface="+mn-lt"/>
              </a:rPr>
              <a:t>:</a:t>
            </a:r>
          </a:p>
          <a:p>
            <a:r>
              <a:rPr lang="de-DE" sz="3200" b="1" dirty="0" err="1" smtClean="0">
                <a:solidFill>
                  <a:schemeClr val="tx2"/>
                </a:solidFill>
                <a:latin typeface="+mn-lt"/>
              </a:rPr>
              <a:t>Hjelmslev</a:t>
            </a:r>
            <a:r>
              <a:rPr lang="en-GB" sz="3200" b="1" dirty="0" smtClean="0">
                <a:solidFill>
                  <a:srgbClr val="7030A0"/>
                </a:solidFill>
                <a:latin typeface="+mn-lt"/>
              </a:rPr>
              <a:t>’</a:t>
            </a:r>
            <a:r>
              <a:rPr lang="de-DE" sz="3200" b="1" dirty="0" smtClean="0">
                <a:solidFill>
                  <a:schemeClr val="tx2"/>
                </a:solidFill>
                <a:latin typeface="+mn-lt"/>
              </a:rPr>
              <a:t>s </a:t>
            </a:r>
            <a:r>
              <a:rPr lang="de-DE" sz="3200" b="1" dirty="0" err="1" smtClean="0">
                <a:solidFill>
                  <a:schemeClr val="tx2"/>
                </a:solidFill>
                <a:latin typeface="+mn-lt"/>
              </a:rPr>
              <a:t>Glossematics</a:t>
            </a:r>
            <a:r>
              <a:rPr lang="de-DE" sz="3200" b="1" dirty="0" smtClean="0">
                <a:solidFill>
                  <a:schemeClr val="tx2"/>
                </a:solidFill>
                <a:latin typeface="+mn-lt"/>
              </a:rPr>
              <a:t> </a:t>
            </a:r>
            <a:r>
              <a:rPr lang="de-DE" sz="3200" b="1" dirty="0" err="1" smtClean="0">
                <a:solidFill>
                  <a:schemeClr val="tx2"/>
                </a:solidFill>
                <a:latin typeface="+mn-lt"/>
              </a:rPr>
              <a:t>and</a:t>
            </a:r>
            <a:r>
              <a:rPr lang="de-DE" sz="3200" b="1" dirty="0" smtClean="0">
                <a:solidFill>
                  <a:schemeClr val="tx2"/>
                </a:solidFill>
                <a:latin typeface="+mn-lt"/>
              </a:rPr>
              <a:t> </a:t>
            </a:r>
            <a:r>
              <a:rPr lang="de-DE" sz="3200" b="1" dirty="0" err="1" smtClean="0">
                <a:solidFill>
                  <a:schemeClr val="tx2"/>
                </a:solidFill>
                <a:latin typeface="+mn-lt"/>
              </a:rPr>
              <a:t>Linguistic</a:t>
            </a:r>
            <a:r>
              <a:rPr lang="de-DE" sz="3200" b="1" dirty="0" smtClean="0">
                <a:solidFill>
                  <a:schemeClr val="tx2"/>
                </a:solidFill>
                <a:latin typeface="+mn-lt"/>
              </a:rPr>
              <a:t> </a:t>
            </a:r>
            <a:r>
              <a:rPr lang="de-DE" sz="3200" b="1" dirty="0" err="1" smtClean="0">
                <a:solidFill>
                  <a:schemeClr val="tx2"/>
                </a:solidFill>
                <a:latin typeface="+mn-lt"/>
              </a:rPr>
              <a:t>Realism</a:t>
            </a:r>
            <a:endParaRPr lang="de-DE" sz="3200" b="1" dirty="0" smtClean="0">
              <a:solidFill>
                <a:schemeClr val="tx2"/>
              </a:solidFill>
              <a:latin typeface="+mn-lt"/>
            </a:endParaRPr>
          </a:p>
          <a:p>
            <a:endParaRPr lang="de-DE" sz="3200" b="1" dirty="0">
              <a:solidFill>
                <a:schemeClr val="tx2"/>
              </a:solidFill>
              <a:latin typeface="+mn-lt"/>
            </a:endParaRPr>
          </a:p>
        </p:txBody>
      </p:sp>
      <p:sp>
        <p:nvSpPr>
          <p:cNvPr id="17413" name="Textfeld 8"/>
          <p:cNvSpPr txBox="1">
            <a:spLocks noChangeArrowheads="1"/>
          </p:cNvSpPr>
          <p:nvPr/>
        </p:nvSpPr>
        <p:spPr bwMode="auto">
          <a:xfrm>
            <a:off x="2555875" y="332656"/>
            <a:ext cx="6408738"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lgn="r"/>
            <a:r>
              <a:rPr lang="de-DE" sz="1600" dirty="0" smtClean="0">
                <a:solidFill>
                  <a:schemeClr val="bg1"/>
                </a:solidFill>
                <a:latin typeface="+mn-lt"/>
              </a:rPr>
              <a:t>Workshop</a:t>
            </a:r>
          </a:p>
          <a:p>
            <a:pPr algn="r" eaLnBrk="1" hangingPunct="1"/>
            <a:r>
              <a:rPr lang="de-DE" sz="1600" b="1" dirty="0" smtClean="0">
                <a:solidFill>
                  <a:schemeClr val="bg1"/>
                </a:solidFill>
                <a:latin typeface="+mn-lt"/>
              </a:rPr>
              <a:t>The </a:t>
            </a:r>
            <a:r>
              <a:rPr lang="de-DE" sz="1600" b="1" dirty="0" err="1" smtClean="0">
                <a:solidFill>
                  <a:schemeClr val="bg1"/>
                </a:solidFill>
                <a:latin typeface="+mn-lt"/>
              </a:rPr>
              <a:t>Foundations</a:t>
            </a:r>
            <a:r>
              <a:rPr lang="de-DE" sz="1600" b="1" dirty="0" smtClean="0">
                <a:solidFill>
                  <a:schemeClr val="bg1"/>
                </a:solidFill>
                <a:latin typeface="+mn-lt"/>
              </a:rPr>
              <a:t> </a:t>
            </a:r>
            <a:r>
              <a:rPr lang="de-DE" sz="1600" b="1" dirty="0" err="1" smtClean="0">
                <a:solidFill>
                  <a:schemeClr val="bg1"/>
                </a:solidFill>
                <a:latin typeface="+mn-lt"/>
              </a:rPr>
              <a:t>of</a:t>
            </a:r>
            <a:r>
              <a:rPr lang="de-DE" sz="1600" b="1" dirty="0" smtClean="0">
                <a:solidFill>
                  <a:schemeClr val="bg1"/>
                </a:solidFill>
                <a:latin typeface="+mn-lt"/>
              </a:rPr>
              <a:t> </a:t>
            </a:r>
            <a:r>
              <a:rPr lang="de-DE" sz="1600" b="1" dirty="0" err="1" smtClean="0">
                <a:solidFill>
                  <a:schemeClr val="bg1"/>
                </a:solidFill>
                <a:latin typeface="+mn-lt"/>
              </a:rPr>
              <a:t>Linguistics</a:t>
            </a:r>
            <a:r>
              <a:rPr lang="de-DE" sz="1600" b="1" dirty="0" smtClean="0">
                <a:solidFill>
                  <a:schemeClr val="bg1"/>
                </a:solidFill>
                <a:latin typeface="+mn-lt"/>
              </a:rPr>
              <a:t> – </a:t>
            </a:r>
            <a:r>
              <a:rPr lang="de-DE" sz="1600" b="1" dirty="0" err="1" smtClean="0">
                <a:solidFill>
                  <a:schemeClr val="bg1"/>
                </a:solidFill>
                <a:latin typeface="+mn-lt"/>
              </a:rPr>
              <a:t>Languages</a:t>
            </a:r>
            <a:r>
              <a:rPr lang="de-DE" sz="1600" b="1" dirty="0" smtClean="0">
                <a:solidFill>
                  <a:schemeClr val="bg1"/>
                </a:solidFill>
                <a:latin typeface="+mn-lt"/>
              </a:rPr>
              <a:t> </a:t>
            </a:r>
            <a:r>
              <a:rPr lang="de-DE" sz="1600" b="1" dirty="0" err="1" smtClean="0">
                <a:solidFill>
                  <a:schemeClr val="bg1"/>
                </a:solidFill>
                <a:latin typeface="+mn-lt"/>
              </a:rPr>
              <a:t>as</a:t>
            </a:r>
            <a:r>
              <a:rPr lang="de-DE" sz="1600" b="1" dirty="0" smtClean="0">
                <a:solidFill>
                  <a:schemeClr val="bg1"/>
                </a:solidFill>
                <a:latin typeface="+mn-lt"/>
              </a:rPr>
              <a:t> Abstract Objects</a:t>
            </a:r>
          </a:p>
          <a:p>
            <a:pPr algn="r"/>
            <a:r>
              <a:rPr lang="de-DE" sz="1600" dirty="0" smtClean="0">
                <a:solidFill>
                  <a:schemeClr val="bg1"/>
                </a:solidFill>
                <a:latin typeface="+mn-lt"/>
              </a:rPr>
              <a:t>26. – 27. June 2015, Braunschweig University </a:t>
            </a:r>
            <a:r>
              <a:rPr lang="de-DE" sz="1600" dirty="0" err="1" smtClean="0">
                <a:solidFill>
                  <a:schemeClr val="bg1"/>
                </a:solidFill>
                <a:latin typeface="+mn-lt"/>
              </a:rPr>
              <a:t>of</a:t>
            </a:r>
            <a:r>
              <a:rPr lang="de-DE" sz="1600" dirty="0" smtClean="0">
                <a:solidFill>
                  <a:schemeClr val="bg1"/>
                </a:solidFill>
                <a:latin typeface="+mn-lt"/>
              </a:rPr>
              <a:t> Technology</a:t>
            </a:r>
            <a:endParaRPr lang="de-DE" sz="1600" dirty="0">
              <a:solidFill>
                <a:schemeClr val="bg1"/>
              </a:solidFill>
              <a:latin typeface="+mn-lt"/>
            </a:endParaRPr>
          </a:p>
        </p:txBody>
      </p:sp>
      <p:pic>
        <p:nvPicPr>
          <p:cNvPr id="7" name="Grafik 6" descr="Hjelmslev.jpeg"/>
          <p:cNvPicPr>
            <a:picLocks noChangeAspect="1"/>
          </p:cNvPicPr>
          <p:nvPr/>
        </p:nvPicPr>
        <p:blipFill>
          <a:blip r:embed="rId3" cstate="print"/>
          <a:srcRect b="31496"/>
          <a:stretch>
            <a:fillRect/>
          </a:stretch>
        </p:blipFill>
        <p:spPr>
          <a:xfrm>
            <a:off x="395536" y="3366720"/>
            <a:ext cx="3116580" cy="3131752"/>
          </a:xfrm>
          <a:prstGeom prst="rect">
            <a:avLst/>
          </a:prstGeom>
        </p:spPr>
      </p:pic>
    </p:spTree>
    <p:extLst>
      <p:ext uri="{BB962C8B-B14F-4D97-AF65-F5344CB8AC3E}">
        <p14:creationId xmlns="" xmlns:p14="http://schemas.microsoft.com/office/powerpoint/2010/main" val="1172410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smtClean="0"/>
              <a:t>Induction in linguistic analysis</a:t>
            </a:r>
            <a:endParaRPr lang="en-GB" sz="4000" dirty="0"/>
          </a:p>
        </p:txBody>
      </p:sp>
      <p:sp>
        <p:nvSpPr>
          <p:cNvPr id="3" name="Inhaltsplatzhalter 2"/>
          <p:cNvSpPr>
            <a:spLocks noGrp="1"/>
          </p:cNvSpPr>
          <p:nvPr>
            <p:ph idx="1"/>
          </p:nvPr>
        </p:nvSpPr>
        <p:spPr>
          <a:xfrm>
            <a:off x="899592" y="1888233"/>
            <a:ext cx="7992888" cy="4493095"/>
          </a:xfrm>
        </p:spPr>
        <p:txBody>
          <a:bodyPr>
            <a:normAutofit fontScale="70000" lnSpcReduction="20000"/>
          </a:bodyPr>
          <a:lstStyle/>
          <a:p>
            <a:pPr marL="1080000" lvl="1">
              <a:spcBef>
                <a:spcPts val="600"/>
              </a:spcBef>
              <a:spcAft>
                <a:spcPts val="600"/>
              </a:spcAft>
              <a:buNone/>
            </a:pPr>
            <a:r>
              <a:rPr lang="en-GB" sz="2400" dirty="0" smtClean="0">
                <a:solidFill>
                  <a:srgbClr val="C00000"/>
                </a:solidFill>
              </a:rPr>
              <a:t>	“In linguistics, we usually call this method of procedure inductive. It may be define briefly as a progression from component to class, not from class to component. It is a synthetic, not an analytic, movement […].</a:t>
            </a:r>
          </a:p>
          <a:p>
            <a:pPr marL="1080000" lvl="1">
              <a:spcBef>
                <a:spcPts val="600"/>
              </a:spcBef>
              <a:spcAft>
                <a:spcPts val="600"/>
              </a:spcAft>
              <a:buNone/>
            </a:pPr>
            <a:r>
              <a:rPr lang="en-GB" sz="2400" dirty="0" smtClean="0">
                <a:solidFill>
                  <a:srgbClr val="C00000"/>
                </a:solidFill>
              </a:rPr>
              <a:t>	It inevitably leads to the abstraction of concepts which are then hypostatized as real. This realism (in the </a:t>
            </a:r>
            <a:r>
              <a:rPr lang="en-GB" sz="2400" dirty="0" err="1" smtClean="0">
                <a:solidFill>
                  <a:srgbClr val="C00000"/>
                </a:solidFill>
              </a:rPr>
              <a:t>mediæval</a:t>
            </a:r>
            <a:r>
              <a:rPr lang="en-GB" sz="2400" dirty="0" smtClean="0">
                <a:solidFill>
                  <a:srgbClr val="C00000"/>
                </a:solidFill>
              </a:rPr>
              <a:t> sense of the word) </a:t>
            </a:r>
            <a:r>
              <a:rPr lang="en-GB" sz="2400" dirty="0" err="1" smtClean="0">
                <a:solidFill>
                  <a:srgbClr val="C00000"/>
                </a:solidFill>
              </a:rPr>
              <a:t>faisl</a:t>
            </a:r>
            <a:r>
              <a:rPr lang="en-GB" sz="2400" dirty="0" smtClean="0">
                <a:solidFill>
                  <a:srgbClr val="C00000"/>
                </a:solidFill>
              </a:rPr>
              <a:t> to yield a useful basis of comparison, since the concepts thus obtained are […] not </a:t>
            </a:r>
            <a:r>
              <a:rPr lang="en-GB" sz="2400" dirty="0" err="1" smtClean="0">
                <a:solidFill>
                  <a:srgbClr val="C00000"/>
                </a:solidFill>
              </a:rPr>
              <a:t>generalizable</a:t>
            </a:r>
            <a:r>
              <a:rPr lang="en-GB" sz="2400" dirty="0" smtClean="0">
                <a:solidFill>
                  <a:srgbClr val="C00000"/>
                </a:solidFill>
              </a:rPr>
              <a:t> beyond a single to language in an individual stage. All our inherited terminology suffers from this unsuccessful realism.”</a:t>
            </a:r>
            <a:r>
              <a:rPr lang="en-GB" sz="2400" dirty="0" smtClean="0"/>
              <a:t> (</a:t>
            </a:r>
            <a:r>
              <a:rPr lang="en-GB" sz="2400" dirty="0" err="1" smtClean="0">
                <a:solidFill>
                  <a:srgbClr val="7030A0"/>
                </a:solidFill>
              </a:rPr>
              <a:t>Hjelmslev</a:t>
            </a:r>
            <a:r>
              <a:rPr lang="en-GB" sz="2400" dirty="0" smtClean="0"/>
              <a:t>, </a:t>
            </a:r>
            <a:r>
              <a:rPr lang="en-GB" sz="2400" i="1" dirty="0" smtClean="0"/>
              <a:t>Prolegomena</a:t>
            </a:r>
            <a:r>
              <a:rPr lang="en-GB" sz="2400" dirty="0" smtClean="0"/>
              <a:t>:12)</a:t>
            </a:r>
          </a:p>
          <a:p>
            <a:pPr>
              <a:spcBef>
                <a:spcPts val="600"/>
              </a:spcBef>
              <a:spcAft>
                <a:spcPts val="1600"/>
              </a:spcAft>
            </a:pPr>
            <a:r>
              <a:rPr lang="en-GB" sz="2800" dirty="0" smtClean="0">
                <a:solidFill>
                  <a:srgbClr val="C00000"/>
                </a:solidFill>
              </a:rPr>
              <a:t>Induction</a:t>
            </a:r>
            <a:r>
              <a:rPr lang="en-GB" sz="2800" dirty="0" smtClean="0"/>
              <a:t> is the basic principle of “previous linguistics”, </a:t>
            </a:r>
            <a:r>
              <a:rPr lang="en-GB" sz="2800" dirty="0" err="1" smtClean="0"/>
              <a:t>Hjelmslev</a:t>
            </a:r>
            <a:r>
              <a:rPr lang="en-GB" sz="2800" dirty="0" smtClean="0"/>
              <a:t> claims</a:t>
            </a:r>
            <a:endParaRPr lang="en-GB" sz="2400" dirty="0" smtClean="0"/>
          </a:p>
          <a:p>
            <a:pPr lvl="1">
              <a:spcBef>
                <a:spcPts val="600"/>
              </a:spcBef>
              <a:spcAft>
                <a:spcPts val="1600"/>
              </a:spcAft>
              <a:buFont typeface="Wingdings"/>
              <a:buChar char="Ø"/>
            </a:pPr>
            <a:r>
              <a:rPr lang="en-GB" sz="2400" dirty="0" smtClean="0"/>
              <a:t>from individual sounds to phonemes (classes of sound)</a:t>
            </a:r>
          </a:p>
          <a:p>
            <a:pPr lvl="1">
              <a:spcBef>
                <a:spcPts val="600"/>
              </a:spcBef>
              <a:spcAft>
                <a:spcPts val="1600"/>
              </a:spcAft>
              <a:buFont typeface="Wingdings"/>
              <a:buChar char="Ø"/>
            </a:pPr>
            <a:r>
              <a:rPr lang="en-GB" sz="2400" dirty="0" smtClean="0"/>
              <a:t>from individual meanings to general or basic meanings (of lexemes)</a:t>
            </a:r>
          </a:p>
          <a:p>
            <a:pPr lvl="1">
              <a:spcBef>
                <a:spcPts val="600"/>
              </a:spcBef>
              <a:spcAft>
                <a:spcPts val="1600"/>
              </a:spcAft>
              <a:buFont typeface="Wingdings"/>
              <a:buChar char="Ø"/>
            </a:pPr>
            <a:r>
              <a:rPr lang="en-GB" sz="2400" dirty="0" smtClean="0"/>
              <a:t>etc.</a:t>
            </a:r>
          </a:p>
          <a:p>
            <a:pPr marL="1080000" lvl="1">
              <a:spcBef>
                <a:spcPts val="600"/>
              </a:spcBef>
              <a:spcAft>
                <a:spcPts val="600"/>
              </a:spcAft>
              <a:buNone/>
            </a:pPr>
            <a:endParaRPr lang="en-GB" sz="2400" dirty="0" smtClean="0"/>
          </a:p>
          <a:p>
            <a:pPr>
              <a:spcBef>
                <a:spcPts val="600"/>
              </a:spcBef>
              <a:spcAft>
                <a:spcPts val="1600"/>
              </a:spcAft>
            </a:pPr>
            <a:endParaRPr lang="de-DE" sz="2800" dirty="0" smtClean="0"/>
          </a:p>
          <a:p>
            <a:pPr>
              <a:spcBef>
                <a:spcPts val="600"/>
              </a:spcBef>
              <a:spcAft>
                <a:spcPts val="1600"/>
              </a:spcAft>
            </a:pPr>
            <a:endParaRPr lang="de-DE"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smtClean="0"/>
              <a:t>Induction in linguistic analysis</a:t>
            </a:r>
            <a:endParaRPr lang="en-GB" sz="4000" dirty="0"/>
          </a:p>
        </p:txBody>
      </p:sp>
      <p:sp>
        <p:nvSpPr>
          <p:cNvPr id="3" name="Inhaltsplatzhalter 2"/>
          <p:cNvSpPr>
            <a:spLocks noGrp="1"/>
          </p:cNvSpPr>
          <p:nvPr>
            <p:ph idx="1"/>
          </p:nvPr>
        </p:nvSpPr>
        <p:spPr>
          <a:xfrm>
            <a:off x="899592" y="1888233"/>
            <a:ext cx="7992888" cy="4493095"/>
          </a:xfrm>
        </p:spPr>
        <p:txBody>
          <a:bodyPr>
            <a:normAutofit fontScale="70000" lnSpcReduction="20000"/>
          </a:bodyPr>
          <a:lstStyle/>
          <a:p>
            <a:pPr>
              <a:spcBef>
                <a:spcPts val="600"/>
              </a:spcBef>
              <a:spcAft>
                <a:spcPts val="1600"/>
              </a:spcAft>
            </a:pPr>
            <a:r>
              <a:rPr lang="en-GB" sz="2800" dirty="0" smtClean="0">
                <a:solidFill>
                  <a:srgbClr val="C00000"/>
                </a:solidFill>
              </a:rPr>
              <a:t>Induction</a:t>
            </a:r>
            <a:r>
              <a:rPr lang="en-GB" sz="2800" dirty="0" smtClean="0"/>
              <a:t>: generalisation from observed facts to general rules (</a:t>
            </a:r>
            <a:r>
              <a:rPr lang="en-GB" sz="2800" dirty="0" smtClean="0">
                <a:solidFill>
                  <a:srgbClr val="7030A0"/>
                </a:solidFill>
              </a:rPr>
              <a:t>David Hume</a:t>
            </a:r>
            <a:r>
              <a:rPr lang="en-GB" sz="2800" dirty="0" smtClean="0"/>
              <a:t>)</a:t>
            </a:r>
          </a:p>
          <a:p>
            <a:pPr>
              <a:spcBef>
                <a:spcPts val="600"/>
              </a:spcBef>
              <a:spcAft>
                <a:spcPts val="1600"/>
              </a:spcAft>
            </a:pPr>
            <a:r>
              <a:rPr lang="en-GB" sz="2800" dirty="0" err="1" smtClean="0">
                <a:solidFill>
                  <a:srgbClr val="7030A0"/>
                </a:solidFill>
              </a:rPr>
              <a:t>Hjelmslev</a:t>
            </a:r>
            <a:r>
              <a:rPr lang="en-GB" sz="2800" dirty="0" smtClean="0"/>
              <a:t> points out that categories (class concepts) in traditional </a:t>
            </a:r>
            <a:r>
              <a:rPr lang="en-GB" sz="2800" dirty="0" err="1" smtClean="0"/>
              <a:t>grammatics</a:t>
            </a:r>
            <a:r>
              <a:rPr lang="en-GB" sz="2800" dirty="0" smtClean="0"/>
              <a:t> are won by induction from properties of observed category members</a:t>
            </a:r>
          </a:p>
          <a:p>
            <a:pPr>
              <a:spcBef>
                <a:spcPts val="600"/>
              </a:spcBef>
              <a:spcAft>
                <a:spcPts val="1600"/>
              </a:spcAft>
            </a:pPr>
            <a:r>
              <a:rPr lang="en-GB" sz="2800" dirty="0" smtClean="0"/>
              <a:t>In language: e.g. grammatical categories such as genitive, perfect, subjunctive, or passive, are </a:t>
            </a:r>
            <a:r>
              <a:rPr lang="en-GB" sz="2800" dirty="0" smtClean="0">
                <a:solidFill>
                  <a:schemeClr val="accent6">
                    <a:lumMod val="50000"/>
                  </a:schemeClr>
                </a:solidFill>
              </a:rPr>
              <a:t>applied to different phenomena </a:t>
            </a:r>
            <a:r>
              <a:rPr lang="en-GB" sz="2800" dirty="0" smtClean="0"/>
              <a:t>in various languages (e.g. Latin and Greek)</a:t>
            </a:r>
          </a:p>
          <a:p>
            <a:pPr>
              <a:spcBef>
                <a:spcPts val="600"/>
              </a:spcBef>
              <a:spcAft>
                <a:spcPts val="1600"/>
              </a:spcAft>
            </a:pPr>
            <a:r>
              <a:rPr lang="en-GB" sz="2800" dirty="0" smtClean="0"/>
              <a:t>Inductive analysis can‘t ensure a self-consistent and simple description</a:t>
            </a:r>
          </a:p>
          <a:p>
            <a:pPr lvl="1">
              <a:spcBef>
                <a:spcPts val="600"/>
              </a:spcBef>
              <a:spcAft>
                <a:spcPts val="1600"/>
              </a:spcAft>
              <a:buFont typeface="Wingdings"/>
              <a:buChar char="Ø"/>
            </a:pPr>
            <a:r>
              <a:rPr lang="en-GB" sz="2400" dirty="0" smtClean="0"/>
              <a:t>Other </a:t>
            </a:r>
            <a:r>
              <a:rPr lang="en-GB" sz="2400" dirty="0" smtClean="0">
                <a:solidFill>
                  <a:schemeClr val="accent6">
                    <a:lumMod val="50000"/>
                  </a:schemeClr>
                </a:solidFill>
              </a:rPr>
              <a:t>methods of description and evaluation </a:t>
            </a:r>
            <a:r>
              <a:rPr lang="en-GB" sz="2400" dirty="0" smtClean="0"/>
              <a:t>have to be found (cf. </a:t>
            </a:r>
            <a:r>
              <a:rPr lang="en-GB" sz="2400" dirty="0" smtClean="0">
                <a:solidFill>
                  <a:srgbClr val="7030A0"/>
                </a:solidFill>
              </a:rPr>
              <a:t>Martin </a:t>
            </a:r>
            <a:r>
              <a:rPr lang="en-GB" sz="2400" dirty="0" err="1" smtClean="0">
                <a:solidFill>
                  <a:srgbClr val="7030A0"/>
                </a:solidFill>
              </a:rPr>
              <a:t>Neef</a:t>
            </a:r>
            <a:r>
              <a:rPr lang="en-GB" sz="2400" dirty="0" err="1" smtClean="0"/>
              <a:t>’s</a:t>
            </a:r>
            <a:r>
              <a:rPr lang="en-GB" sz="2400" dirty="0" smtClean="0"/>
              <a:t> argument for a phonology independent of phonetics)</a:t>
            </a:r>
          </a:p>
          <a:p>
            <a:pPr>
              <a:spcBef>
                <a:spcPts val="600"/>
              </a:spcBef>
              <a:spcAft>
                <a:spcPts val="1600"/>
              </a:spcAft>
            </a:pPr>
            <a:endParaRPr lang="en-GB"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err="1" smtClean="0"/>
              <a:t>Hjelmslev’s</a:t>
            </a:r>
            <a:r>
              <a:rPr lang="en-GB" sz="4000" dirty="0" smtClean="0"/>
              <a:t> deductive approach</a:t>
            </a:r>
            <a:endParaRPr lang="en-GB" sz="4000" dirty="0"/>
          </a:p>
        </p:txBody>
      </p:sp>
      <p:sp>
        <p:nvSpPr>
          <p:cNvPr id="3" name="Inhaltsplatzhalter 2"/>
          <p:cNvSpPr>
            <a:spLocks noGrp="1"/>
          </p:cNvSpPr>
          <p:nvPr>
            <p:ph idx="1"/>
          </p:nvPr>
        </p:nvSpPr>
        <p:spPr>
          <a:xfrm>
            <a:off x="899592" y="1888233"/>
            <a:ext cx="7992888" cy="4133055"/>
          </a:xfrm>
        </p:spPr>
        <p:txBody>
          <a:bodyPr>
            <a:normAutofit fontScale="92500" lnSpcReduction="20000"/>
          </a:bodyPr>
          <a:lstStyle/>
          <a:p>
            <a:pPr>
              <a:spcBef>
                <a:spcPts val="600"/>
              </a:spcBef>
              <a:spcAft>
                <a:spcPts val="1600"/>
              </a:spcAft>
            </a:pPr>
            <a:r>
              <a:rPr lang="en-GB" sz="2800" dirty="0" err="1" smtClean="0">
                <a:solidFill>
                  <a:srgbClr val="7030A0"/>
                </a:solidFill>
              </a:rPr>
              <a:t>Hjelmslev</a:t>
            </a:r>
            <a:r>
              <a:rPr lang="en-GB" sz="2800" dirty="0" smtClean="0"/>
              <a:t> proposes a </a:t>
            </a:r>
            <a:r>
              <a:rPr lang="en-GB" sz="2800" dirty="0" smtClean="0">
                <a:solidFill>
                  <a:schemeClr val="accent3">
                    <a:lumMod val="75000"/>
                  </a:schemeClr>
                </a:solidFill>
              </a:rPr>
              <a:t>deductive </a:t>
            </a:r>
            <a:r>
              <a:rPr lang="en-GB" sz="2800" dirty="0" smtClean="0"/>
              <a:t>approach</a:t>
            </a:r>
          </a:p>
          <a:p>
            <a:pPr>
              <a:spcBef>
                <a:spcPts val="600"/>
              </a:spcBef>
              <a:spcAft>
                <a:spcPts val="1600"/>
              </a:spcAft>
            </a:pPr>
            <a:r>
              <a:rPr lang="en-GB" sz="2800" dirty="0" smtClean="0"/>
              <a:t>Only the unanalysed text can be regarded as </a:t>
            </a:r>
            <a:r>
              <a:rPr lang="en-GB" sz="2800" dirty="0" smtClean="0">
                <a:solidFill>
                  <a:srgbClr val="C00000"/>
                </a:solidFill>
              </a:rPr>
              <a:t>empirical data</a:t>
            </a:r>
            <a:endParaRPr lang="en-GB" sz="2800" dirty="0" smtClean="0"/>
          </a:p>
          <a:p>
            <a:pPr lvl="1">
              <a:spcBef>
                <a:spcPts val="600"/>
              </a:spcBef>
              <a:spcAft>
                <a:spcPts val="1600"/>
              </a:spcAft>
              <a:buNone/>
            </a:pPr>
            <a:r>
              <a:rPr lang="en-GB" sz="2400" dirty="0" smtClean="0"/>
              <a:t>	</a:t>
            </a:r>
            <a:r>
              <a:rPr lang="en-GB" sz="2400" dirty="0" smtClean="0">
                <a:solidFill>
                  <a:schemeClr val="accent5">
                    <a:lumMod val="75000"/>
                  </a:schemeClr>
                </a:solidFill>
              </a:rPr>
              <a:t>“If the linguistic investigator is given anything […], it is the as yet unanalyzed text in its undivided and absolute integrity. Our only  possible procedure, if we wish to order a system to the process of that text, will be an analysis, in which the text is regarded as a class analyzed into components, then these components as classes analyzed into components, and so on until the analysis is exhausted.”</a:t>
            </a:r>
            <a:r>
              <a:rPr lang="en-GB" sz="2400" dirty="0" smtClean="0">
                <a:solidFill>
                  <a:srgbClr val="FF0000"/>
                </a:solidFill>
              </a:rPr>
              <a:t> </a:t>
            </a:r>
            <a:r>
              <a:rPr lang="en-GB" sz="2400" dirty="0" smtClean="0"/>
              <a:t>(</a:t>
            </a:r>
            <a:r>
              <a:rPr lang="en-GB" sz="2400" dirty="0" err="1" smtClean="0">
                <a:solidFill>
                  <a:srgbClr val="7030A0"/>
                </a:solidFill>
              </a:rPr>
              <a:t>Hjelmslev</a:t>
            </a:r>
            <a:r>
              <a:rPr lang="en-GB" sz="2400" dirty="0" smtClean="0"/>
              <a:t>, </a:t>
            </a:r>
            <a:r>
              <a:rPr lang="en-GB" sz="2400" i="1" dirty="0" smtClean="0"/>
              <a:t>Prolegomena</a:t>
            </a:r>
            <a:r>
              <a:rPr lang="en-GB" sz="2400" dirty="0" smtClean="0"/>
              <a:t>: 12-13)</a:t>
            </a:r>
          </a:p>
          <a:p>
            <a:pPr lvl="1">
              <a:spcBef>
                <a:spcPts val="600"/>
              </a:spcBef>
              <a:spcAft>
                <a:spcPts val="1600"/>
              </a:spcAft>
              <a:buNone/>
            </a:pPr>
            <a:endParaRPr lang="de-DE" sz="2400" dirty="0" smtClean="0"/>
          </a:p>
          <a:p>
            <a:pPr lvl="1">
              <a:spcBef>
                <a:spcPts val="600"/>
              </a:spcBef>
              <a:spcAft>
                <a:spcPts val="1600"/>
              </a:spcAft>
              <a:buFont typeface="Wingdings"/>
              <a:buChar char="Ø"/>
            </a:pPr>
            <a:endParaRPr lang="de-DE" sz="2400" dirty="0" smtClean="0"/>
          </a:p>
          <a:p>
            <a:pPr>
              <a:spcBef>
                <a:spcPts val="600"/>
              </a:spcBef>
              <a:spcAft>
                <a:spcPts val="1600"/>
              </a:spcAft>
            </a:pPr>
            <a:endParaRPr lang="de-DE" sz="2800" dirty="0" smtClean="0"/>
          </a:p>
          <a:p>
            <a:pPr>
              <a:spcBef>
                <a:spcPts val="600"/>
              </a:spcBef>
              <a:spcAft>
                <a:spcPts val="1600"/>
              </a:spcAft>
            </a:pPr>
            <a:endParaRPr lang="de-DE"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fontScale="90000"/>
          </a:bodyPr>
          <a:lstStyle/>
          <a:p>
            <a:r>
              <a:rPr lang="en-GB" sz="4000" dirty="0" smtClean="0"/>
              <a:t>Relation of theory and empirical data</a:t>
            </a:r>
            <a:endParaRPr lang="en-GB" sz="4000" dirty="0"/>
          </a:p>
        </p:txBody>
      </p:sp>
      <p:sp>
        <p:nvSpPr>
          <p:cNvPr id="3" name="Inhaltsplatzhalter 2"/>
          <p:cNvSpPr>
            <a:spLocks noGrp="1"/>
          </p:cNvSpPr>
          <p:nvPr>
            <p:ph idx="1"/>
          </p:nvPr>
        </p:nvSpPr>
        <p:spPr>
          <a:xfrm>
            <a:off x="899592" y="1888233"/>
            <a:ext cx="7992888" cy="4565103"/>
          </a:xfrm>
        </p:spPr>
        <p:txBody>
          <a:bodyPr>
            <a:normAutofit fontScale="77500" lnSpcReduction="20000"/>
          </a:bodyPr>
          <a:lstStyle/>
          <a:p>
            <a:pPr>
              <a:spcBef>
                <a:spcPts val="600"/>
              </a:spcBef>
              <a:spcAft>
                <a:spcPts val="1200"/>
              </a:spcAft>
            </a:pPr>
            <a:r>
              <a:rPr lang="en-GB" sz="2800" dirty="0" smtClean="0"/>
              <a:t>Principle of </a:t>
            </a:r>
            <a:r>
              <a:rPr lang="en-GB" sz="2800" dirty="0" smtClean="0">
                <a:solidFill>
                  <a:srgbClr val="FF0000"/>
                </a:solidFill>
              </a:rPr>
              <a:t>arbitrariness:</a:t>
            </a:r>
            <a:r>
              <a:rPr lang="en-GB" sz="2800" dirty="0" smtClean="0"/>
              <a:t> A theory should be independent of previous experience</a:t>
            </a:r>
          </a:p>
          <a:p>
            <a:pPr lvl="1">
              <a:spcBef>
                <a:spcPts val="600"/>
              </a:spcBef>
              <a:spcAft>
                <a:spcPts val="1200"/>
              </a:spcAft>
              <a:buNone/>
            </a:pPr>
            <a:r>
              <a:rPr lang="en-GB" sz="2400" dirty="0" smtClean="0"/>
              <a:t>	“It constitutes what has been called a purely deductive system, in the sense that it may be used alone to compute the possibilities that follow from its </a:t>
            </a:r>
            <a:r>
              <a:rPr lang="en-GB" sz="2400" dirty="0" err="1" smtClean="0"/>
              <a:t>premisses</a:t>
            </a:r>
            <a:r>
              <a:rPr lang="en-GB" sz="2400" dirty="0" smtClean="0"/>
              <a:t>.” (</a:t>
            </a:r>
            <a:r>
              <a:rPr lang="en-GB" sz="2400" dirty="0" err="1" smtClean="0">
                <a:solidFill>
                  <a:srgbClr val="7030A0"/>
                </a:solidFill>
              </a:rPr>
              <a:t>Hjelmslev</a:t>
            </a:r>
            <a:r>
              <a:rPr lang="en-GB" sz="2400" dirty="0" smtClean="0"/>
              <a:t>, </a:t>
            </a:r>
            <a:r>
              <a:rPr lang="en-GB" sz="2400" i="1" dirty="0" smtClean="0"/>
              <a:t>Prolegomena</a:t>
            </a:r>
            <a:r>
              <a:rPr lang="en-GB" sz="2400" dirty="0" smtClean="0"/>
              <a:t>, 14)</a:t>
            </a:r>
          </a:p>
          <a:p>
            <a:pPr lvl="1">
              <a:spcBef>
                <a:spcPts val="600"/>
              </a:spcBef>
              <a:spcAft>
                <a:spcPts val="1200"/>
              </a:spcAft>
              <a:buFont typeface="Wingdings"/>
              <a:buChar char="Ø"/>
            </a:pPr>
            <a:r>
              <a:rPr lang="en-GB" sz="2400" dirty="0" smtClean="0"/>
              <a:t>This </a:t>
            </a:r>
            <a:r>
              <a:rPr lang="en-GB" sz="2400" dirty="0" err="1" smtClean="0"/>
              <a:t>priniciple</a:t>
            </a:r>
            <a:r>
              <a:rPr lang="en-GB" sz="2400" dirty="0" smtClean="0"/>
              <a:t> ensures that a priori methodology (e.g. search for symmetries) is allowed (</a:t>
            </a:r>
            <a:r>
              <a:rPr lang="en-GB" sz="2400" dirty="0" err="1" smtClean="0"/>
              <a:t>Hjelmslev’s</a:t>
            </a:r>
            <a:r>
              <a:rPr lang="en-GB" sz="2400" dirty="0" smtClean="0"/>
              <a:t> father was a mathematician!)</a:t>
            </a:r>
          </a:p>
          <a:p>
            <a:pPr>
              <a:spcBef>
                <a:spcPts val="600"/>
              </a:spcBef>
              <a:spcAft>
                <a:spcPts val="1200"/>
              </a:spcAft>
            </a:pPr>
            <a:r>
              <a:rPr lang="en-GB" sz="2800" dirty="0" smtClean="0"/>
              <a:t>Principle of </a:t>
            </a:r>
            <a:r>
              <a:rPr lang="en-GB" sz="2800" dirty="0" smtClean="0">
                <a:solidFill>
                  <a:srgbClr val="FF0000"/>
                </a:solidFill>
              </a:rPr>
              <a:t>appropriateness: </a:t>
            </a:r>
            <a:r>
              <a:rPr lang="en-GB" sz="2800" dirty="0" err="1" smtClean="0"/>
              <a:t>Premisses</a:t>
            </a:r>
            <a:r>
              <a:rPr lang="en-GB" sz="2800" dirty="0" smtClean="0"/>
              <a:t> </a:t>
            </a:r>
            <a:r>
              <a:rPr lang="en-GB" sz="2800" dirty="0" smtClean="0"/>
              <a:t>which explain certain empirical data are postulated as generally as possible.</a:t>
            </a:r>
          </a:p>
          <a:p>
            <a:pPr>
              <a:spcBef>
                <a:spcPts val="600"/>
              </a:spcBef>
              <a:spcAft>
                <a:spcPts val="1200"/>
              </a:spcAft>
            </a:pPr>
            <a:r>
              <a:rPr lang="en-GB" sz="2800" dirty="0" smtClean="0">
                <a:solidFill>
                  <a:srgbClr val="FF0000"/>
                </a:solidFill>
              </a:rPr>
              <a:t>Arbitrariness</a:t>
            </a:r>
            <a:r>
              <a:rPr lang="en-GB" sz="2800" dirty="0" smtClean="0"/>
              <a:t> ensures that limits of experience do not determine the theory; </a:t>
            </a:r>
            <a:r>
              <a:rPr lang="en-GB" sz="2800" dirty="0" smtClean="0">
                <a:solidFill>
                  <a:srgbClr val="FF0000"/>
                </a:solidFill>
              </a:rPr>
              <a:t>appropriateness</a:t>
            </a:r>
            <a:r>
              <a:rPr lang="en-GB" sz="2800" dirty="0" smtClean="0"/>
              <a:t> guarantees its explanatory value.</a:t>
            </a:r>
            <a:endParaRPr lang="de-DE" sz="2400" dirty="0" smtClean="0"/>
          </a:p>
          <a:p>
            <a:pPr>
              <a:spcBef>
                <a:spcPts val="600"/>
              </a:spcBef>
              <a:spcAft>
                <a:spcPts val="1600"/>
              </a:spcAft>
            </a:pPr>
            <a:endParaRPr lang="de-DE" sz="2800" dirty="0" smtClean="0"/>
          </a:p>
          <a:p>
            <a:pPr>
              <a:spcBef>
                <a:spcPts val="600"/>
              </a:spcBef>
              <a:spcAft>
                <a:spcPts val="1600"/>
              </a:spcAft>
            </a:pPr>
            <a:endParaRPr lang="de-DE"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fontScale="90000"/>
          </a:bodyPr>
          <a:lstStyle/>
          <a:p>
            <a:r>
              <a:rPr lang="en-GB" sz="4000" dirty="0" err="1" smtClean="0"/>
              <a:t>Hjelmslev</a:t>
            </a:r>
            <a:r>
              <a:rPr lang="en-GB" sz="4000" dirty="0" smtClean="0"/>
              <a:t> on realism in linguistics</a:t>
            </a:r>
            <a:endParaRPr lang="en-GB" sz="4000" dirty="0"/>
          </a:p>
        </p:txBody>
      </p:sp>
      <p:sp>
        <p:nvSpPr>
          <p:cNvPr id="3" name="Inhaltsplatzhalter 2"/>
          <p:cNvSpPr>
            <a:spLocks noGrp="1"/>
          </p:cNvSpPr>
          <p:nvPr>
            <p:ph idx="1"/>
          </p:nvPr>
        </p:nvSpPr>
        <p:spPr>
          <a:xfrm>
            <a:off x="899592" y="1888233"/>
            <a:ext cx="7704856" cy="4781127"/>
          </a:xfrm>
        </p:spPr>
        <p:txBody>
          <a:bodyPr>
            <a:normAutofit fontScale="77500" lnSpcReduction="20000"/>
          </a:bodyPr>
          <a:lstStyle/>
          <a:p>
            <a:pPr lvl="1">
              <a:spcBef>
                <a:spcPts val="600"/>
              </a:spcBef>
              <a:spcAft>
                <a:spcPts val="1600"/>
              </a:spcAft>
              <a:buNone/>
            </a:pPr>
            <a:r>
              <a:rPr lang="en-GB" sz="2400" dirty="0" smtClean="0"/>
              <a:t>	</a:t>
            </a:r>
            <a:r>
              <a:rPr lang="en-GB" sz="2300" dirty="0" smtClean="0"/>
              <a:t>“Thus, if linguistic theory […] is set in relation to the concept of reality, the answer to our question, whether the object determines and affects the theory or </a:t>
            </a:r>
            <a:r>
              <a:rPr lang="en-GB" sz="2300" i="1" dirty="0" smtClean="0"/>
              <a:t>vice versa</a:t>
            </a:r>
            <a:r>
              <a:rPr lang="en-GB" sz="2300" dirty="0" smtClean="0"/>
              <a:t>, is ‘both … and’: by virtue of its </a:t>
            </a:r>
            <a:r>
              <a:rPr lang="en-GB" sz="2300" dirty="0" smtClean="0">
                <a:solidFill>
                  <a:srgbClr val="FF0000"/>
                </a:solidFill>
              </a:rPr>
              <a:t>arbitrary </a:t>
            </a:r>
            <a:r>
              <a:rPr lang="en-GB" sz="2300" dirty="0" smtClean="0"/>
              <a:t>nature the theory is </a:t>
            </a:r>
            <a:r>
              <a:rPr lang="en-GB" sz="2300" i="1" dirty="0" err="1" smtClean="0">
                <a:solidFill>
                  <a:schemeClr val="accent3">
                    <a:lumMod val="50000"/>
                  </a:schemeClr>
                </a:solidFill>
              </a:rPr>
              <a:t>arealistic</a:t>
            </a:r>
            <a:r>
              <a:rPr lang="en-GB" sz="2300" dirty="0" smtClean="0"/>
              <a:t>; by virtue of its </a:t>
            </a:r>
            <a:r>
              <a:rPr lang="en-GB" sz="2300" dirty="0" smtClean="0">
                <a:solidFill>
                  <a:srgbClr val="FF0000"/>
                </a:solidFill>
              </a:rPr>
              <a:t>appropriateness</a:t>
            </a:r>
            <a:r>
              <a:rPr lang="en-GB" sz="2300" dirty="0" smtClean="0"/>
              <a:t> it is </a:t>
            </a:r>
            <a:r>
              <a:rPr lang="en-GB" sz="2300" i="1" dirty="0" smtClean="0">
                <a:solidFill>
                  <a:schemeClr val="accent3">
                    <a:lumMod val="50000"/>
                  </a:schemeClr>
                </a:solidFill>
              </a:rPr>
              <a:t>realistic</a:t>
            </a:r>
            <a:r>
              <a:rPr lang="en-GB" sz="2300" i="1" dirty="0" smtClean="0">
                <a:solidFill>
                  <a:srgbClr val="00B050"/>
                </a:solidFill>
              </a:rPr>
              <a:t> </a:t>
            </a:r>
            <a:r>
              <a:rPr lang="en-GB" sz="2300" dirty="0" smtClean="0"/>
              <a:t>(with the word </a:t>
            </a:r>
            <a:r>
              <a:rPr lang="en-GB" sz="2300" i="1" dirty="0" smtClean="0">
                <a:solidFill>
                  <a:schemeClr val="accent3">
                    <a:lumMod val="50000"/>
                  </a:schemeClr>
                </a:solidFill>
              </a:rPr>
              <a:t>realism</a:t>
            </a:r>
            <a:r>
              <a:rPr lang="en-GB" sz="2300" dirty="0" smtClean="0"/>
              <a:t> taken here in the modern, and not, as before, in the </a:t>
            </a:r>
            <a:r>
              <a:rPr lang="en-GB" sz="2300" dirty="0" err="1" smtClean="0"/>
              <a:t>mediæval</a:t>
            </a:r>
            <a:r>
              <a:rPr lang="en-GB" sz="2300" dirty="0" smtClean="0"/>
              <a:t> sense).“ (</a:t>
            </a:r>
            <a:r>
              <a:rPr lang="en-GB" sz="2300" dirty="0" err="1" smtClean="0">
                <a:solidFill>
                  <a:srgbClr val="7030A0"/>
                </a:solidFill>
              </a:rPr>
              <a:t>Hjelmslev</a:t>
            </a:r>
            <a:r>
              <a:rPr lang="en-GB" sz="2300" dirty="0" smtClean="0">
                <a:solidFill>
                  <a:srgbClr val="7030A0"/>
                </a:solidFill>
              </a:rPr>
              <a:t>,</a:t>
            </a:r>
            <a:r>
              <a:rPr lang="en-GB" sz="2300" dirty="0" smtClean="0"/>
              <a:t> </a:t>
            </a:r>
            <a:r>
              <a:rPr lang="en-GB" sz="2300" i="1" dirty="0" smtClean="0"/>
              <a:t>Prolegomena</a:t>
            </a:r>
            <a:r>
              <a:rPr lang="en-GB" sz="2300" dirty="0" smtClean="0"/>
              <a:t>, 15)</a:t>
            </a:r>
          </a:p>
          <a:p>
            <a:pPr>
              <a:spcBef>
                <a:spcPts val="600"/>
              </a:spcBef>
              <a:spcAft>
                <a:spcPts val="1600"/>
              </a:spcAft>
            </a:pPr>
            <a:r>
              <a:rPr lang="en-GB" sz="2800" dirty="0" smtClean="0"/>
              <a:t>In the </a:t>
            </a:r>
            <a:r>
              <a:rPr lang="en-GB" sz="2800" i="1" dirty="0" smtClean="0"/>
              <a:t>Prolegomena</a:t>
            </a:r>
            <a:r>
              <a:rPr lang="en-GB" sz="2800" dirty="0" smtClean="0"/>
              <a:t>, </a:t>
            </a:r>
            <a:r>
              <a:rPr lang="en-GB" sz="2800" dirty="0" err="1" smtClean="0"/>
              <a:t>Hjelmslev</a:t>
            </a:r>
            <a:r>
              <a:rPr lang="en-GB" sz="2800" dirty="0" smtClean="0"/>
              <a:t> distinguishes between three different types of </a:t>
            </a:r>
            <a:r>
              <a:rPr lang="en-GB" sz="2800" dirty="0" smtClean="0">
                <a:solidFill>
                  <a:schemeClr val="accent3">
                    <a:lumMod val="50000"/>
                  </a:schemeClr>
                </a:solidFill>
              </a:rPr>
              <a:t>realism:</a:t>
            </a:r>
            <a:endParaRPr lang="en-GB" sz="2800" dirty="0" smtClean="0"/>
          </a:p>
          <a:p>
            <a:pPr lvl="1">
              <a:spcBef>
                <a:spcPts val="600"/>
              </a:spcBef>
              <a:spcAft>
                <a:spcPts val="1600"/>
              </a:spcAft>
              <a:buFont typeface="Wingdings"/>
              <a:buChar char="Ø"/>
            </a:pPr>
            <a:r>
              <a:rPr lang="en-GB" sz="2400" dirty="0" err="1" smtClean="0">
                <a:solidFill>
                  <a:schemeClr val="accent6">
                    <a:lumMod val="75000"/>
                  </a:schemeClr>
                </a:solidFill>
              </a:rPr>
              <a:t>Mediæval</a:t>
            </a:r>
            <a:r>
              <a:rPr lang="en-GB" sz="2400" dirty="0" smtClean="0">
                <a:solidFill>
                  <a:schemeClr val="accent6">
                    <a:lumMod val="75000"/>
                  </a:schemeClr>
                </a:solidFill>
              </a:rPr>
              <a:t> </a:t>
            </a:r>
            <a:r>
              <a:rPr lang="en-GB" sz="2400" dirty="0" smtClean="0">
                <a:solidFill>
                  <a:schemeClr val="accent3">
                    <a:lumMod val="50000"/>
                  </a:schemeClr>
                </a:solidFill>
              </a:rPr>
              <a:t>realism</a:t>
            </a:r>
            <a:r>
              <a:rPr lang="en-GB" sz="2400" dirty="0" smtClean="0"/>
              <a:t>: hypostatizing concepts as real (opposed to </a:t>
            </a:r>
            <a:r>
              <a:rPr lang="en-GB" sz="2400" dirty="0" err="1" smtClean="0"/>
              <a:t>nominalism</a:t>
            </a:r>
            <a:r>
              <a:rPr lang="en-GB" sz="2400" dirty="0" smtClean="0"/>
              <a:t>)</a:t>
            </a:r>
          </a:p>
          <a:p>
            <a:pPr lvl="1">
              <a:spcBef>
                <a:spcPts val="600"/>
              </a:spcBef>
              <a:spcAft>
                <a:spcPts val="1600"/>
              </a:spcAft>
              <a:buFont typeface="Wingdings"/>
              <a:buChar char="Ø"/>
            </a:pPr>
            <a:r>
              <a:rPr lang="en-GB" sz="2400" dirty="0" smtClean="0">
                <a:solidFill>
                  <a:schemeClr val="accent6">
                    <a:lumMod val="75000"/>
                  </a:schemeClr>
                </a:solidFill>
              </a:rPr>
              <a:t>Modern </a:t>
            </a:r>
            <a:r>
              <a:rPr lang="en-GB" sz="2400" dirty="0" smtClean="0">
                <a:solidFill>
                  <a:schemeClr val="accent3">
                    <a:lumMod val="50000"/>
                  </a:schemeClr>
                </a:solidFill>
              </a:rPr>
              <a:t>realism</a:t>
            </a:r>
            <a:r>
              <a:rPr lang="en-GB" sz="2400" dirty="0" smtClean="0"/>
              <a:t>: analysis starting from the empirically given </a:t>
            </a:r>
          </a:p>
          <a:p>
            <a:pPr lvl="1">
              <a:spcBef>
                <a:spcPts val="600"/>
              </a:spcBef>
              <a:spcAft>
                <a:spcPts val="1600"/>
              </a:spcAft>
              <a:buFont typeface="Wingdings"/>
              <a:buChar char="Ø"/>
            </a:pPr>
            <a:r>
              <a:rPr lang="en-GB" sz="2400" dirty="0" smtClean="0">
                <a:solidFill>
                  <a:schemeClr val="accent6">
                    <a:lumMod val="75000"/>
                  </a:schemeClr>
                </a:solidFill>
              </a:rPr>
              <a:t>Naïve </a:t>
            </a:r>
            <a:r>
              <a:rPr lang="en-GB" sz="2400" dirty="0" smtClean="0">
                <a:solidFill>
                  <a:schemeClr val="accent3">
                    <a:lumMod val="50000"/>
                  </a:schemeClr>
                </a:solidFill>
              </a:rPr>
              <a:t>realism</a:t>
            </a:r>
            <a:r>
              <a:rPr lang="en-GB" sz="2400" dirty="0" smtClean="0"/>
              <a:t>: supposes that the objects in the domain of a science are directly empirically given</a:t>
            </a:r>
          </a:p>
          <a:p>
            <a:pPr lvl="1">
              <a:spcBef>
                <a:spcPts val="600"/>
              </a:spcBef>
              <a:spcAft>
                <a:spcPts val="1600"/>
              </a:spcAft>
              <a:buNone/>
            </a:pPr>
            <a:endParaRPr lang="de-DE" sz="2400" dirty="0" smtClean="0"/>
          </a:p>
          <a:p>
            <a:pPr lvl="1">
              <a:spcBef>
                <a:spcPts val="600"/>
              </a:spcBef>
              <a:spcAft>
                <a:spcPts val="1600"/>
              </a:spcAft>
              <a:buFont typeface="Wingdings"/>
              <a:buChar char="Ø"/>
            </a:pPr>
            <a:endParaRPr lang="de-DE" sz="2400" dirty="0" smtClean="0"/>
          </a:p>
          <a:p>
            <a:pPr>
              <a:spcBef>
                <a:spcPts val="600"/>
              </a:spcBef>
              <a:spcAft>
                <a:spcPts val="1600"/>
              </a:spcAft>
            </a:pPr>
            <a:endParaRPr lang="de-DE" sz="2800" dirty="0" smtClean="0"/>
          </a:p>
          <a:p>
            <a:pPr>
              <a:spcBef>
                <a:spcPts val="600"/>
              </a:spcBef>
              <a:spcAft>
                <a:spcPts val="1600"/>
              </a:spcAft>
            </a:pPr>
            <a:endParaRPr lang="de-DE" sz="2400" dirty="0" smtClean="0"/>
          </a:p>
        </p:txBody>
      </p:sp>
      <p:sp>
        <p:nvSpPr>
          <p:cNvPr id="6" name="Inhaltsplatzhalter 2"/>
          <p:cNvSpPr txBox="1">
            <a:spLocks/>
          </p:cNvSpPr>
          <p:nvPr/>
        </p:nvSpPr>
        <p:spPr>
          <a:xfrm>
            <a:off x="1115616" y="4941168"/>
            <a:ext cx="7488832" cy="504056"/>
          </a:xfrm>
          <a:prstGeom prst="rect">
            <a:avLst/>
          </a:prstGeom>
          <a:ln w="38100">
            <a:solidFill>
              <a:srgbClr val="FF0000"/>
            </a:solidFill>
          </a:ln>
        </p:spPr>
        <p:txBody>
          <a:bodyPr vert="horz" lIns="91440" tIns="45720" rIns="91440" bIns="45720" rtlCol="0">
            <a:normAutofit lnSpcReduction="10000"/>
          </a:bodyPr>
          <a:lstStyle/>
          <a:p>
            <a:pPr marL="342900" lvl="0" indent="-342900" algn="ctr">
              <a:spcBef>
                <a:spcPts val="600"/>
              </a:spcBef>
              <a:spcAft>
                <a:spcPts val="1800"/>
              </a:spcAft>
            </a:pPr>
            <a:endParaRPr kumimoji="0" lang="de-DE"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fontScale="90000"/>
          </a:bodyPr>
          <a:lstStyle/>
          <a:p>
            <a:r>
              <a:rPr lang="en-GB" sz="4000" dirty="0" err="1" smtClean="0"/>
              <a:t>Glossematics</a:t>
            </a:r>
            <a:r>
              <a:rPr lang="en-GB" sz="4000" dirty="0" smtClean="0"/>
              <a:t> and linguistic realism</a:t>
            </a:r>
            <a:endParaRPr lang="en-GB" sz="4000" dirty="0"/>
          </a:p>
        </p:txBody>
      </p:sp>
      <p:sp>
        <p:nvSpPr>
          <p:cNvPr id="3" name="Inhaltsplatzhalter 2"/>
          <p:cNvSpPr>
            <a:spLocks noGrp="1"/>
          </p:cNvSpPr>
          <p:nvPr>
            <p:ph idx="1"/>
          </p:nvPr>
        </p:nvSpPr>
        <p:spPr>
          <a:xfrm>
            <a:off x="899592" y="1888233"/>
            <a:ext cx="7992888" cy="4061047"/>
          </a:xfrm>
        </p:spPr>
        <p:txBody>
          <a:bodyPr>
            <a:normAutofit fontScale="62500" lnSpcReduction="20000"/>
          </a:bodyPr>
          <a:lstStyle/>
          <a:p>
            <a:pPr>
              <a:spcBef>
                <a:spcPts val="600"/>
              </a:spcBef>
              <a:spcAft>
                <a:spcPts val="1600"/>
              </a:spcAft>
            </a:pPr>
            <a:r>
              <a:rPr lang="en-GB" sz="2800" dirty="0" smtClean="0"/>
              <a:t>The </a:t>
            </a:r>
            <a:r>
              <a:rPr lang="en-GB" sz="2800" dirty="0" smtClean="0">
                <a:solidFill>
                  <a:srgbClr val="FF0000"/>
                </a:solidFill>
              </a:rPr>
              <a:t>generative paradigm</a:t>
            </a:r>
            <a:r>
              <a:rPr lang="en-GB" sz="2800" dirty="0" smtClean="0"/>
              <a:t> building on Noam Chomsky’s understanding of language equates “language” with “language knowledge”</a:t>
            </a:r>
          </a:p>
          <a:p>
            <a:pPr>
              <a:spcBef>
                <a:spcPts val="600"/>
              </a:spcBef>
              <a:spcAft>
                <a:spcPts val="1600"/>
              </a:spcAft>
            </a:pPr>
            <a:r>
              <a:rPr lang="en-GB" sz="2800" dirty="0" smtClean="0"/>
              <a:t>Theories of grammar in this narrow sense only consider language competence</a:t>
            </a:r>
          </a:p>
          <a:p>
            <a:pPr>
              <a:spcBef>
                <a:spcPts val="600"/>
              </a:spcBef>
              <a:spcAft>
                <a:spcPts val="1600"/>
              </a:spcAft>
            </a:pPr>
            <a:r>
              <a:rPr lang="en-GB" sz="2800" dirty="0" smtClean="0"/>
              <a:t>In Chomsky’s </a:t>
            </a:r>
            <a:r>
              <a:rPr lang="en-GB" sz="2800" dirty="0" smtClean="0">
                <a:solidFill>
                  <a:srgbClr val="FF0000"/>
                </a:solidFill>
              </a:rPr>
              <a:t>competence vs. performance</a:t>
            </a:r>
            <a:r>
              <a:rPr lang="en-GB" sz="2800" dirty="0" smtClean="0"/>
              <a:t> distinction, “performance” is banned from linguistic investigation</a:t>
            </a:r>
          </a:p>
          <a:p>
            <a:pPr>
              <a:spcBef>
                <a:spcPts val="600"/>
              </a:spcBef>
              <a:spcAft>
                <a:spcPts val="1600"/>
              </a:spcAft>
            </a:pPr>
            <a:r>
              <a:rPr lang="en-GB" sz="2800" dirty="0" smtClean="0"/>
              <a:t>So-called </a:t>
            </a:r>
            <a:r>
              <a:rPr lang="en-GB" sz="2800" dirty="0" smtClean="0">
                <a:solidFill>
                  <a:srgbClr val="FF0000"/>
                </a:solidFill>
              </a:rPr>
              <a:t>traditional grammar</a:t>
            </a:r>
            <a:r>
              <a:rPr lang="en-GB" sz="2800" dirty="0" smtClean="0"/>
              <a:t>, as well as </a:t>
            </a:r>
            <a:r>
              <a:rPr lang="en-GB" sz="2800" dirty="0" err="1" smtClean="0">
                <a:solidFill>
                  <a:srgbClr val="FF0000"/>
                </a:solidFill>
              </a:rPr>
              <a:t>structuralist</a:t>
            </a:r>
            <a:r>
              <a:rPr lang="en-GB" sz="2800" dirty="0" smtClean="0">
                <a:solidFill>
                  <a:srgbClr val="FF0000"/>
                </a:solidFill>
              </a:rPr>
              <a:t> </a:t>
            </a:r>
            <a:r>
              <a:rPr lang="en-GB" sz="2800" dirty="0" smtClean="0"/>
              <a:t>approaches are not considered as grammar theories (</a:t>
            </a:r>
            <a:r>
              <a:rPr lang="en-GB" sz="2800" dirty="0" err="1" smtClean="0"/>
              <a:t>Sternefeld</a:t>
            </a:r>
            <a:r>
              <a:rPr lang="en-GB" sz="2800" dirty="0" smtClean="0"/>
              <a:t> &amp; Richter 2012; cf. </a:t>
            </a:r>
            <a:r>
              <a:rPr lang="en-GB" sz="2800" dirty="0" err="1" smtClean="0"/>
              <a:t>Neef</a:t>
            </a:r>
            <a:r>
              <a:rPr lang="en-GB" sz="2800" dirty="0" smtClean="0"/>
              <a:t> 2014)</a:t>
            </a:r>
          </a:p>
          <a:p>
            <a:pPr>
              <a:spcBef>
                <a:spcPts val="600"/>
              </a:spcBef>
              <a:spcAft>
                <a:spcPts val="1600"/>
              </a:spcAft>
            </a:pPr>
            <a:r>
              <a:rPr lang="en-GB" sz="2800" dirty="0" smtClean="0"/>
              <a:t>It has been shown (in work by Jerrold J. Katz, Paul Postal, and Hans-Heinrich </a:t>
            </a:r>
            <a:r>
              <a:rPr lang="en-GB" sz="2800" dirty="0" err="1" smtClean="0"/>
              <a:t>Lieb</a:t>
            </a:r>
            <a:r>
              <a:rPr lang="en-GB" sz="2800" dirty="0" smtClean="0"/>
              <a:t>, among others) that this paradigm is contradictory</a:t>
            </a:r>
          </a:p>
          <a:p>
            <a:pPr>
              <a:spcBef>
                <a:spcPts val="600"/>
              </a:spcBef>
              <a:spcAft>
                <a:spcPts val="1600"/>
              </a:spcAft>
            </a:pPr>
            <a:r>
              <a:rPr lang="en-GB" sz="2800" dirty="0" smtClean="0"/>
              <a:t>Linguistic realism (</a:t>
            </a:r>
            <a:r>
              <a:rPr lang="en-GB" sz="2800" dirty="0" err="1" smtClean="0"/>
              <a:t>Neef</a:t>
            </a:r>
            <a:r>
              <a:rPr lang="en-GB" sz="2800" dirty="0" smtClean="0"/>
              <a:t> 2014) can be regarded as a new paradigm in linguistics</a:t>
            </a:r>
          </a:p>
          <a:p>
            <a:pPr>
              <a:spcBef>
                <a:spcPts val="600"/>
              </a:spcBef>
              <a:spcAft>
                <a:spcPts val="1600"/>
              </a:spcAft>
            </a:pPr>
            <a:endParaRPr lang="en-GB" sz="2800" dirty="0" smtClean="0">
              <a:solidFill>
                <a:srgbClr val="FF0000"/>
              </a:solidFill>
            </a:endParaRPr>
          </a:p>
          <a:p>
            <a:pPr>
              <a:spcBef>
                <a:spcPts val="600"/>
              </a:spcBef>
              <a:spcAft>
                <a:spcPts val="1600"/>
              </a:spcAft>
            </a:pPr>
            <a:endParaRPr lang="en-GB" sz="2800" dirty="0" smtClean="0"/>
          </a:p>
          <a:p>
            <a:pPr lvl="1">
              <a:spcBef>
                <a:spcPts val="600"/>
              </a:spcBef>
              <a:spcAft>
                <a:spcPts val="1600"/>
              </a:spcAft>
              <a:buNone/>
            </a:pPr>
            <a:endParaRPr lang="de-DE" sz="2400" dirty="0" smtClean="0"/>
          </a:p>
          <a:p>
            <a:pPr lvl="1">
              <a:spcBef>
                <a:spcPts val="600"/>
              </a:spcBef>
              <a:spcAft>
                <a:spcPts val="1600"/>
              </a:spcAft>
              <a:buFont typeface="Wingdings"/>
              <a:buChar char="Ø"/>
            </a:pPr>
            <a:endParaRPr lang="de-DE" sz="2400" dirty="0" smtClean="0"/>
          </a:p>
          <a:p>
            <a:pPr>
              <a:spcBef>
                <a:spcPts val="600"/>
              </a:spcBef>
              <a:spcAft>
                <a:spcPts val="1600"/>
              </a:spcAft>
            </a:pPr>
            <a:endParaRPr lang="de-DE" sz="2800" dirty="0" smtClean="0"/>
          </a:p>
          <a:p>
            <a:pPr>
              <a:spcBef>
                <a:spcPts val="600"/>
              </a:spcBef>
              <a:spcAft>
                <a:spcPts val="1600"/>
              </a:spcAft>
            </a:pPr>
            <a:endParaRPr lang="de-DE"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fontScale="90000"/>
          </a:bodyPr>
          <a:lstStyle/>
          <a:p>
            <a:r>
              <a:rPr lang="en-GB" sz="4000" dirty="0" err="1" smtClean="0"/>
              <a:t>Glossematics</a:t>
            </a:r>
            <a:r>
              <a:rPr lang="en-GB" sz="4000" dirty="0" smtClean="0"/>
              <a:t> and linguistic realism</a:t>
            </a:r>
            <a:endParaRPr lang="en-GB" sz="4000" dirty="0"/>
          </a:p>
        </p:txBody>
      </p:sp>
      <p:sp>
        <p:nvSpPr>
          <p:cNvPr id="3" name="Inhaltsplatzhalter 2"/>
          <p:cNvSpPr>
            <a:spLocks noGrp="1"/>
          </p:cNvSpPr>
          <p:nvPr>
            <p:ph idx="1"/>
          </p:nvPr>
        </p:nvSpPr>
        <p:spPr>
          <a:xfrm>
            <a:off x="899592" y="1888233"/>
            <a:ext cx="7992888" cy="4277071"/>
          </a:xfrm>
        </p:spPr>
        <p:txBody>
          <a:bodyPr>
            <a:normAutofit fontScale="70000" lnSpcReduction="20000"/>
          </a:bodyPr>
          <a:lstStyle/>
          <a:p>
            <a:pPr>
              <a:spcBef>
                <a:spcPts val="600"/>
              </a:spcBef>
              <a:spcAft>
                <a:spcPts val="1600"/>
              </a:spcAft>
            </a:pPr>
            <a:r>
              <a:rPr lang="en-GB" sz="2800" dirty="0" smtClean="0"/>
              <a:t>Linguistic realism regards language as an </a:t>
            </a:r>
            <a:r>
              <a:rPr lang="en-GB" sz="2800" dirty="0" smtClean="0">
                <a:solidFill>
                  <a:srgbClr val="FF0000"/>
                </a:solidFill>
              </a:rPr>
              <a:t>abstract object, </a:t>
            </a:r>
            <a:r>
              <a:rPr lang="en-GB" sz="2800" dirty="0" smtClean="0"/>
              <a:t>an assumption shared by </a:t>
            </a:r>
            <a:r>
              <a:rPr lang="en-GB" sz="2800" dirty="0" err="1" smtClean="0"/>
              <a:t>Hjelmslev</a:t>
            </a:r>
            <a:r>
              <a:rPr lang="en-GB" sz="2800" dirty="0" smtClean="0"/>
              <a:t> and structuralism generally, which regards language as a sign system</a:t>
            </a:r>
          </a:p>
          <a:p>
            <a:pPr>
              <a:spcBef>
                <a:spcPts val="600"/>
              </a:spcBef>
              <a:spcAft>
                <a:spcPts val="1600"/>
              </a:spcAft>
            </a:pPr>
            <a:r>
              <a:rPr lang="en-GB" sz="2800" dirty="0" err="1" smtClean="0"/>
              <a:t>Glossematics</a:t>
            </a:r>
            <a:r>
              <a:rPr lang="en-GB" sz="2800" dirty="0" smtClean="0"/>
              <a:t> is a theory of language of which </a:t>
            </a:r>
            <a:r>
              <a:rPr lang="en-GB" sz="2800" dirty="0" smtClean="0">
                <a:solidFill>
                  <a:srgbClr val="FF0000"/>
                </a:solidFill>
              </a:rPr>
              <a:t>not all aspects</a:t>
            </a:r>
            <a:r>
              <a:rPr lang="en-GB" sz="2800" dirty="0" smtClean="0"/>
              <a:t> (assumed categories and properties) </a:t>
            </a:r>
            <a:r>
              <a:rPr lang="en-GB" sz="2800" dirty="0" smtClean="0">
                <a:solidFill>
                  <a:srgbClr val="FF0000"/>
                </a:solidFill>
              </a:rPr>
              <a:t>are empirically accessible</a:t>
            </a:r>
          </a:p>
          <a:p>
            <a:pPr lvl="1">
              <a:spcBef>
                <a:spcPts val="600"/>
              </a:spcBef>
              <a:spcAft>
                <a:spcPts val="1600"/>
              </a:spcAft>
              <a:buFont typeface="Wingdings"/>
              <a:buChar char="Ø"/>
            </a:pPr>
            <a:r>
              <a:rPr lang="en-GB" sz="2400" dirty="0" smtClean="0"/>
              <a:t>Cf. the arbitrariness principle</a:t>
            </a:r>
          </a:p>
          <a:p>
            <a:pPr>
              <a:spcBef>
                <a:spcPts val="600"/>
              </a:spcBef>
              <a:spcAft>
                <a:spcPts val="1600"/>
              </a:spcAft>
            </a:pPr>
            <a:r>
              <a:rPr lang="en-GB" sz="2800" dirty="0" smtClean="0"/>
              <a:t>The </a:t>
            </a:r>
            <a:r>
              <a:rPr lang="en-GB" sz="2800" dirty="0" smtClean="0">
                <a:solidFill>
                  <a:schemeClr val="accent1">
                    <a:lumMod val="75000"/>
                  </a:schemeClr>
                </a:solidFill>
              </a:rPr>
              <a:t>empirical principle </a:t>
            </a:r>
            <a:r>
              <a:rPr lang="en-GB" sz="2800" dirty="0" smtClean="0"/>
              <a:t>together with the </a:t>
            </a:r>
            <a:r>
              <a:rPr lang="en-GB" sz="2800" dirty="0" smtClean="0">
                <a:solidFill>
                  <a:schemeClr val="accent1">
                    <a:lumMod val="75000"/>
                  </a:schemeClr>
                </a:solidFill>
              </a:rPr>
              <a:t>principle of arbitrariness </a:t>
            </a:r>
            <a:r>
              <a:rPr lang="en-GB" sz="2800" dirty="0" smtClean="0"/>
              <a:t>ensures that consistency is placed over empirical verification of theoretical categories</a:t>
            </a:r>
          </a:p>
          <a:p>
            <a:pPr>
              <a:spcBef>
                <a:spcPts val="600"/>
              </a:spcBef>
              <a:spcAft>
                <a:spcPts val="1600"/>
              </a:spcAft>
            </a:pPr>
            <a:r>
              <a:rPr lang="en-GB" sz="2800" dirty="0" err="1" smtClean="0"/>
              <a:t>Hjelmslev’s</a:t>
            </a:r>
            <a:r>
              <a:rPr lang="en-GB" sz="2800" dirty="0" smtClean="0"/>
              <a:t> reflections lend themselves to a </a:t>
            </a:r>
            <a:r>
              <a:rPr lang="en-GB" sz="2800" dirty="0" smtClean="0">
                <a:solidFill>
                  <a:srgbClr val="FF0000"/>
                </a:solidFill>
              </a:rPr>
              <a:t>criticism of approaches that draw theoretical categories from the empirical data</a:t>
            </a:r>
          </a:p>
          <a:p>
            <a:pPr>
              <a:spcBef>
                <a:spcPts val="600"/>
              </a:spcBef>
              <a:spcAft>
                <a:spcPts val="1600"/>
              </a:spcAft>
            </a:pPr>
            <a:endParaRPr lang="en-GB" sz="2800" dirty="0" smtClean="0">
              <a:solidFill>
                <a:srgbClr val="FF0000"/>
              </a:solidFill>
            </a:endParaRPr>
          </a:p>
          <a:p>
            <a:pPr>
              <a:spcBef>
                <a:spcPts val="600"/>
              </a:spcBef>
              <a:spcAft>
                <a:spcPts val="1600"/>
              </a:spcAft>
            </a:pPr>
            <a:endParaRPr lang="en-GB" sz="2800" dirty="0" smtClean="0"/>
          </a:p>
          <a:p>
            <a:pPr lvl="1">
              <a:spcBef>
                <a:spcPts val="600"/>
              </a:spcBef>
              <a:spcAft>
                <a:spcPts val="1600"/>
              </a:spcAft>
              <a:buNone/>
            </a:pPr>
            <a:endParaRPr lang="de-DE" sz="2400" dirty="0" smtClean="0"/>
          </a:p>
          <a:p>
            <a:pPr lvl="1">
              <a:spcBef>
                <a:spcPts val="600"/>
              </a:spcBef>
              <a:spcAft>
                <a:spcPts val="1600"/>
              </a:spcAft>
              <a:buFont typeface="Wingdings"/>
              <a:buChar char="Ø"/>
            </a:pPr>
            <a:endParaRPr lang="de-DE" sz="2400" dirty="0" smtClean="0"/>
          </a:p>
          <a:p>
            <a:pPr>
              <a:spcBef>
                <a:spcPts val="600"/>
              </a:spcBef>
              <a:spcAft>
                <a:spcPts val="1600"/>
              </a:spcAft>
            </a:pPr>
            <a:endParaRPr lang="de-DE" sz="2800" dirty="0" smtClean="0"/>
          </a:p>
          <a:p>
            <a:pPr>
              <a:spcBef>
                <a:spcPts val="600"/>
              </a:spcBef>
              <a:spcAft>
                <a:spcPts val="1600"/>
              </a:spcAft>
            </a:pPr>
            <a:endParaRPr lang="de-DE"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smtClean="0"/>
              <a:t>Double articulation</a:t>
            </a:r>
            <a:endParaRPr lang="en-GB" sz="4000" dirty="0"/>
          </a:p>
        </p:txBody>
      </p:sp>
      <p:sp>
        <p:nvSpPr>
          <p:cNvPr id="3" name="Inhaltsplatzhalter 2"/>
          <p:cNvSpPr>
            <a:spLocks noGrp="1"/>
          </p:cNvSpPr>
          <p:nvPr>
            <p:ph idx="1"/>
          </p:nvPr>
        </p:nvSpPr>
        <p:spPr>
          <a:xfrm>
            <a:off x="899592" y="1888233"/>
            <a:ext cx="7992888" cy="3412975"/>
          </a:xfrm>
        </p:spPr>
        <p:txBody>
          <a:bodyPr>
            <a:normAutofit lnSpcReduction="10000"/>
          </a:bodyPr>
          <a:lstStyle/>
          <a:p>
            <a:pPr>
              <a:spcBef>
                <a:spcPts val="600"/>
              </a:spcBef>
              <a:spcAft>
                <a:spcPts val="1600"/>
              </a:spcAft>
            </a:pPr>
            <a:r>
              <a:rPr lang="en-GB" sz="2800" dirty="0" smtClean="0"/>
              <a:t>Double articulation is described by </a:t>
            </a:r>
            <a:r>
              <a:rPr lang="en-GB" sz="2800" dirty="0" err="1" smtClean="0"/>
              <a:t>Hjelmslev</a:t>
            </a:r>
            <a:r>
              <a:rPr lang="en-GB" sz="2800" dirty="0" smtClean="0"/>
              <a:t> as the relation from </a:t>
            </a:r>
            <a:r>
              <a:rPr lang="en-GB" sz="2800" dirty="0" err="1" smtClean="0">
                <a:solidFill>
                  <a:srgbClr val="C00000"/>
                </a:solidFill>
              </a:rPr>
              <a:t>figurae</a:t>
            </a:r>
            <a:r>
              <a:rPr lang="en-GB" sz="2800" dirty="0" smtClean="0"/>
              <a:t> [e.g. phonemes, graphemes] to </a:t>
            </a:r>
            <a:r>
              <a:rPr lang="en-GB" sz="2800" dirty="0" smtClean="0">
                <a:solidFill>
                  <a:srgbClr val="C00000"/>
                </a:solidFill>
              </a:rPr>
              <a:t>signs</a:t>
            </a:r>
            <a:r>
              <a:rPr lang="en-GB" sz="2800" dirty="0" smtClean="0"/>
              <a:t> [e.g. morphemes]</a:t>
            </a:r>
          </a:p>
          <a:p>
            <a:pPr>
              <a:spcBef>
                <a:spcPts val="600"/>
              </a:spcBef>
              <a:spcAft>
                <a:spcPts val="1600"/>
              </a:spcAft>
            </a:pPr>
            <a:r>
              <a:rPr lang="en-GB" sz="2800" dirty="0" smtClean="0"/>
              <a:t>Languages have a limited repertoire of </a:t>
            </a:r>
            <a:r>
              <a:rPr lang="en-GB" sz="2800" dirty="0" err="1" smtClean="0">
                <a:solidFill>
                  <a:srgbClr val="C00000"/>
                </a:solidFill>
              </a:rPr>
              <a:t>figurae</a:t>
            </a:r>
            <a:endParaRPr lang="en-GB" sz="2800" dirty="0" smtClean="0">
              <a:solidFill>
                <a:srgbClr val="C00000"/>
              </a:solidFill>
            </a:endParaRPr>
          </a:p>
          <a:p>
            <a:pPr>
              <a:spcBef>
                <a:spcPts val="600"/>
              </a:spcBef>
              <a:spcAft>
                <a:spcPts val="1600"/>
              </a:spcAft>
            </a:pPr>
            <a:r>
              <a:rPr lang="en-GB" sz="2800" dirty="0" err="1" smtClean="0"/>
              <a:t>Figurae</a:t>
            </a:r>
            <a:r>
              <a:rPr lang="en-GB" sz="2800" dirty="0" smtClean="0">
                <a:solidFill>
                  <a:srgbClr val="C00000"/>
                </a:solidFill>
              </a:rPr>
              <a:t> </a:t>
            </a:r>
            <a:r>
              <a:rPr lang="en-GB" sz="2800" dirty="0" smtClean="0"/>
              <a:t>distinguish signs / meanings and follow </a:t>
            </a:r>
            <a:r>
              <a:rPr lang="en-GB" sz="2800" dirty="0" smtClean="0">
                <a:solidFill>
                  <a:srgbClr val="FF0000"/>
                </a:solidFill>
              </a:rPr>
              <a:t>combination restrictions</a:t>
            </a:r>
            <a:endParaRPr lang="en-GB" sz="2800" dirty="0" smtClean="0"/>
          </a:p>
          <a:p>
            <a:pPr>
              <a:spcBef>
                <a:spcPts val="600"/>
              </a:spcBef>
              <a:spcAft>
                <a:spcPts val="1600"/>
              </a:spcAft>
            </a:pPr>
            <a:endParaRPr lang="en-GB" sz="2800" dirty="0" smtClean="0"/>
          </a:p>
          <a:p>
            <a:pPr>
              <a:spcBef>
                <a:spcPts val="600"/>
              </a:spcBef>
              <a:spcAft>
                <a:spcPts val="1600"/>
              </a:spcAft>
            </a:pPr>
            <a:endParaRPr lang="en-GB"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smtClean="0"/>
              <a:t>Characterising languages</a:t>
            </a:r>
            <a:endParaRPr lang="en-GB" sz="4000" dirty="0"/>
          </a:p>
        </p:txBody>
      </p:sp>
      <p:sp>
        <p:nvSpPr>
          <p:cNvPr id="3" name="Inhaltsplatzhalter 2"/>
          <p:cNvSpPr>
            <a:spLocks noGrp="1"/>
          </p:cNvSpPr>
          <p:nvPr>
            <p:ph idx="1"/>
          </p:nvPr>
        </p:nvSpPr>
        <p:spPr>
          <a:xfrm>
            <a:off x="899592" y="1888233"/>
            <a:ext cx="7992888" cy="4061047"/>
          </a:xfrm>
        </p:spPr>
        <p:txBody>
          <a:bodyPr>
            <a:normAutofit fontScale="85000" lnSpcReduction="10000"/>
          </a:bodyPr>
          <a:lstStyle/>
          <a:p>
            <a:pPr marL="720000" lvl="1">
              <a:spcBef>
                <a:spcPts val="600"/>
              </a:spcBef>
              <a:spcAft>
                <a:spcPts val="1600"/>
              </a:spcAft>
              <a:buNone/>
            </a:pPr>
            <a:r>
              <a:rPr lang="en-GB" sz="2400" dirty="0" smtClean="0"/>
              <a:t>	</a:t>
            </a:r>
            <a:r>
              <a:rPr lang="en-GB" sz="2400" dirty="0" smtClean="0">
                <a:solidFill>
                  <a:schemeClr val="accent6">
                    <a:lumMod val="50000"/>
                  </a:schemeClr>
                </a:solidFill>
              </a:rPr>
              <a:t>“Languages, then, cannot be described as pure sign systems. By the </a:t>
            </a:r>
            <a:r>
              <a:rPr lang="en-GB" sz="2400" dirty="0" smtClean="0">
                <a:solidFill>
                  <a:srgbClr val="0070C0"/>
                </a:solidFill>
              </a:rPr>
              <a:t>aim</a:t>
            </a:r>
            <a:r>
              <a:rPr lang="en-GB" sz="2400" dirty="0" smtClean="0">
                <a:solidFill>
                  <a:schemeClr val="accent6">
                    <a:lumMod val="50000"/>
                  </a:schemeClr>
                </a:solidFill>
              </a:rPr>
              <a:t> usually attributed to them </a:t>
            </a:r>
            <a:r>
              <a:rPr lang="en-GB" sz="2400" dirty="0" smtClean="0"/>
              <a:t>[communication; M.S.]</a:t>
            </a:r>
            <a:r>
              <a:rPr lang="en-GB" sz="2400" dirty="0" smtClean="0">
                <a:solidFill>
                  <a:schemeClr val="accent6">
                    <a:lumMod val="50000"/>
                  </a:schemeClr>
                </a:solidFill>
              </a:rPr>
              <a:t>, they are first and foremost sign systems; but by their </a:t>
            </a:r>
            <a:r>
              <a:rPr lang="en-GB" sz="2400" dirty="0" smtClean="0">
                <a:solidFill>
                  <a:srgbClr val="0070C0"/>
                </a:solidFill>
              </a:rPr>
              <a:t>internal structure </a:t>
            </a:r>
            <a:r>
              <a:rPr lang="en-GB" sz="2400" dirty="0" smtClean="0">
                <a:solidFill>
                  <a:schemeClr val="accent6">
                    <a:lumMod val="50000"/>
                  </a:schemeClr>
                </a:solidFill>
              </a:rPr>
              <a:t>they are first and foremost something different, namely </a:t>
            </a:r>
            <a:r>
              <a:rPr lang="en-GB" sz="2400" dirty="0" smtClean="0">
                <a:solidFill>
                  <a:srgbClr val="0070C0"/>
                </a:solidFill>
              </a:rPr>
              <a:t>systems of </a:t>
            </a:r>
            <a:r>
              <a:rPr lang="en-GB" sz="2400" dirty="0" err="1" smtClean="0">
                <a:solidFill>
                  <a:srgbClr val="0070C0"/>
                </a:solidFill>
              </a:rPr>
              <a:t>figurae</a:t>
            </a:r>
            <a:r>
              <a:rPr lang="en-GB" sz="2400" dirty="0" smtClean="0">
                <a:solidFill>
                  <a:srgbClr val="0070C0"/>
                </a:solidFill>
              </a:rPr>
              <a:t> </a:t>
            </a:r>
            <a:r>
              <a:rPr lang="en-GB" sz="2400" dirty="0" smtClean="0">
                <a:solidFill>
                  <a:schemeClr val="accent6">
                    <a:lumMod val="50000"/>
                  </a:schemeClr>
                </a:solidFill>
              </a:rPr>
              <a:t>that can be used to construct signs.” </a:t>
            </a:r>
            <a:r>
              <a:rPr lang="en-GB" sz="2400" dirty="0" smtClean="0"/>
              <a:t>(</a:t>
            </a:r>
            <a:r>
              <a:rPr lang="en-GB" sz="2400" dirty="0" err="1" smtClean="0">
                <a:solidFill>
                  <a:srgbClr val="7030A0"/>
                </a:solidFill>
              </a:rPr>
              <a:t>Hjelmslev</a:t>
            </a:r>
            <a:r>
              <a:rPr lang="en-GB" sz="2400" dirty="0" smtClean="0">
                <a:solidFill>
                  <a:srgbClr val="7030A0"/>
                </a:solidFill>
              </a:rPr>
              <a:t>,</a:t>
            </a:r>
            <a:r>
              <a:rPr lang="en-GB" sz="2400" dirty="0" smtClean="0"/>
              <a:t> </a:t>
            </a:r>
            <a:r>
              <a:rPr lang="en-GB" sz="2400" i="1" dirty="0" smtClean="0"/>
              <a:t>Prolegomena</a:t>
            </a:r>
            <a:r>
              <a:rPr lang="en-GB" sz="2400" dirty="0" smtClean="0"/>
              <a:t>: 47)</a:t>
            </a:r>
          </a:p>
          <a:p>
            <a:pPr>
              <a:spcBef>
                <a:spcPts val="600"/>
              </a:spcBef>
              <a:spcAft>
                <a:spcPts val="1600"/>
              </a:spcAft>
            </a:pPr>
            <a:r>
              <a:rPr lang="en-GB" sz="2800" dirty="0" smtClean="0"/>
              <a:t>Language is a </a:t>
            </a:r>
            <a:r>
              <a:rPr lang="en-GB" sz="2800" dirty="0" smtClean="0">
                <a:solidFill>
                  <a:srgbClr val="0070C0"/>
                </a:solidFill>
              </a:rPr>
              <a:t>sign system </a:t>
            </a:r>
            <a:r>
              <a:rPr lang="en-GB" sz="2800" dirty="0" smtClean="0"/>
              <a:t>in regard to its </a:t>
            </a:r>
            <a:r>
              <a:rPr lang="en-GB" sz="2800" dirty="0" smtClean="0">
                <a:solidFill>
                  <a:schemeClr val="accent3">
                    <a:lumMod val="50000"/>
                  </a:schemeClr>
                </a:solidFill>
              </a:rPr>
              <a:t>external functions</a:t>
            </a:r>
          </a:p>
          <a:p>
            <a:pPr>
              <a:spcBef>
                <a:spcPts val="600"/>
              </a:spcBef>
              <a:spcAft>
                <a:spcPts val="1600"/>
              </a:spcAft>
            </a:pPr>
            <a:r>
              <a:rPr lang="en-GB" sz="2800" dirty="0" smtClean="0"/>
              <a:t>However, in its </a:t>
            </a:r>
            <a:r>
              <a:rPr lang="en-GB" sz="2800" dirty="0" smtClean="0">
                <a:solidFill>
                  <a:schemeClr val="accent3">
                    <a:lumMod val="50000"/>
                  </a:schemeClr>
                </a:solidFill>
              </a:rPr>
              <a:t>internal functions</a:t>
            </a:r>
            <a:r>
              <a:rPr lang="en-GB" sz="2800" dirty="0" smtClean="0"/>
              <a:t>, it is a system of a limited set of </a:t>
            </a:r>
            <a:r>
              <a:rPr lang="en-GB" sz="2800" dirty="0" err="1" smtClean="0">
                <a:solidFill>
                  <a:srgbClr val="0070C0"/>
                </a:solidFill>
              </a:rPr>
              <a:t>figurae</a:t>
            </a:r>
            <a:r>
              <a:rPr lang="en-GB" sz="2800" dirty="0" smtClean="0"/>
              <a:t> with combinatorial constraints allowing the construction of an unlimited set of signs</a:t>
            </a:r>
          </a:p>
          <a:p>
            <a:pPr lvl="1">
              <a:spcBef>
                <a:spcPts val="600"/>
              </a:spcBef>
              <a:spcAft>
                <a:spcPts val="1600"/>
              </a:spcAft>
              <a:buFont typeface="Wingdings"/>
              <a:buChar char="Ø"/>
            </a:pPr>
            <a:r>
              <a:rPr lang="en-GB" sz="2000" dirty="0" smtClean="0"/>
              <a:t>This is relevant for psychological  aspects (language acquisition, memory, …)</a:t>
            </a:r>
          </a:p>
          <a:p>
            <a:pPr>
              <a:spcBef>
                <a:spcPts val="600"/>
              </a:spcBef>
              <a:spcAft>
                <a:spcPts val="1600"/>
              </a:spcAft>
            </a:pPr>
            <a:endParaRPr lang="en-GB" sz="2800" dirty="0" smtClean="0"/>
          </a:p>
          <a:p>
            <a:pPr>
              <a:spcBef>
                <a:spcPts val="600"/>
              </a:spcBef>
              <a:spcAft>
                <a:spcPts val="1600"/>
              </a:spcAft>
            </a:pPr>
            <a:endParaRPr lang="en-GB" sz="2800" dirty="0" smtClean="0"/>
          </a:p>
          <a:p>
            <a:pPr>
              <a:spcBef>
                <a:spcPts val="600"/>
              </a:spcBef>
              <a:spcAft>
                <a:spcPts val="1600"/>
              </a:spcAft>
            </a:pPr>
            <a:endParaRPr lang="en-GB"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36912"/>
            <a:ext cx="7067128" cy="1143000"/>
          </a:xfrm>
        </p:spPr>
        <p:txBody>
          <a:bodyPr>
            <a:normAutofit fontScale="90000"/>
          </a:bodyPr>
          <a:lstStyle/>
          <a:p>
            <a:r>
              <a:rPr lang="en-GB" sz="4000" dirty="0" smtClean="0">
                <a:solidFill>
                  <a:srgbClr val="C00000"/>
                </a:solidFill>
              </a:rPr>
              <a:t>Some important distinctions of </a:t>
            </a:r>
            <a:r>
              <a:rPr lang="en-GB" sz="4000" dirty="0" err="1" smtClean="0">
                <a:solidFill>
                  <a:srgbClr val="C00000"/>
                </a:solidFill>
              </a:rPr>
              <a:t>glossematics</a:t>
            </a:r>
            <a:endParaRPr lang="en-GB"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de-DE" sz="4000" dirty="0" err="1" smtClean="0"/>
              <a:t>Overview</a:t>
            </a:r>
            <a:endParaRPr lang="de-DE" sz="4000" dirty="0"/>
          </a:p>
        </p:txBody>
      </p:sp>
      <p:sp>
        <p:nvSpPr>
          <p:cNvPr id="3" name="Inhaltsplatzhalter 2"/>
          <p:cNvSpPr>
            <a:spLocks noGrp="1"/>
          </p:cNvSpPr>
          <p:nvPr>
            <p:ph idx="1"/>
          </p:nvPr>
        </p:nvSpPr>
        <p:spPr>
          <a:xfrm>
            <a:off x="899592" y="1888233"/>
            <a:ext cx="7776864" cy="3412975"/>
          </a:xfrm>
        </p:spPr>
        <p:txBody>
          <a:bodyPr>
            <a:normAutofit/>
          </a:bodyPr>
          <a:lstStyle/>
          <a:p>
            <a:pPr marL="514350" indent="-514350">
              <a:spcBef>
                <a:spcPts val="600"/>
              </a:spcBef>
              <a:spcAft>
                <a:spcPts val="1800"/>
              </a:spcAft>
              <a:buFont typeface="Arial" pitchFamily="34" charset="0"/>
              <a:buAutoNum type="arabicPeriod"/>
            </a:pPr>
            <a:r>
              <a:rPr lang="en-GB" sz="2800" dirty="0" smtClean="0">
                <a:solidFill>
                  <a:schemeClr val="accent3">
                    <a:lumMod val="75000"/>
                  </a:schemeClr>
                </a:solidFill>
              </a:rPr>
              <a:t>Louis </a:t>
            </a:r>
            <a:r>
              <a:rPr lang="en-GB" sz="2800" dirty="0" err="1" smtClean="0">
                <a:solidFill>
                  <a:schemeClr val="accent3">
                    <a:lumMod val="75000"/>
                  </a:schemeClr>
                </a:solidFill>
              </a:rPr>
              <a:t>Hjelmslev</a:t>
            </a:r>
            <a:endParaRPr lang="en-GB" sz="2800" dirty="0" smtClean="0">
              <a:solidFill>
                <a:schemeClr val="accent3">
                  <a:lumMod val="75000"/>
                </a:schemeClr>
              </a:solidFill>
            </a:endParaRPr>
          </a:p>
          <a:p>
            <a:pPr marL="514350" indent="-514350">
              <a:spcBef>
                <a:spcPts val="600"/>
              </a:spcBef>
              <a:spcAft>
                <a:spcPts val="1800"/>
              </a:spcAft>
              <a:buAutoNum type="arabicPeriod"/>
            </a:pPr>
            <a:r>
              <a:rPr lang="en-GB" sz="2800" dirty="0" err="1" smtClean="0">
                <a:solidFill>
                  <a:schemeClr val="accent6">
                    <a:lumMod val="75000"/>
                  </a:schemeClr>
                </a:solidFill>
              </a:rPr>
              <a:t>Hjelmslev‘s</a:t>
            </a:r>
            <a:r>
              <a:rPr lang="en-GB" sz="2800" dirty="0" smtClean="0">
                <a:solidFill>
                  <a:schemeClr val="accent6">
                    <a:lumMod val="75000"/>
                  </a:schemeClr>
                </a:solidFill>
              </a:rPr>
              <a:t> demands on a theory of language</a:t>
            </a:r>
          </a:p>
          <a:p>
            <a:pPr marL="514350" indent="-514350">
              <a:spcBef>
                <a:spcPts val="600"/>
              </a:spcBef>
              <a:spcAft>
                <a:spcPts val="1800"/>
              </a:spcAft>
              <a:buFont typeface="Arial" pitchFamily="34" charset="0"/>
              <a:buAutoNum type="arabicPeriod"/>
            </a:pPr>
            <a:r>
              <a:rPr lang="en-GB" sz="2800" dirty="0" smtClean="0">
                <a:solidFill>
                  <a:srgbClr val="C00000"/>
                </a:solidFill>
              </a:rPr>
              <a:t>Some important distinctions of </a:t>
            </a:r>
            <a:r>
              <a:rPr lang="en-GB" sz="2800" dirty="0" err="1" smtClean="0">
                <a:solidFill>
                  <a:srgbClr val="C00000"/>
                </a:solidFill>
              </a:rPr>
              <a:t>glossematics</a:t>
            </a:r>
            <a:endParaRPr lang="en-GB" sz="2800" dirty="0" smtClean="0">
              <a:solidFill>
                <a:srgbClr val="C00000"/>
              </a:solidFill>
            </a:endParaRPr>
          </a:p>
          <a:p>
            <a:pPr marL="514350" indent="-514350">
              <a:spcBef>
                <a:spcPts val="600"/>
              </a:spcBef>
              <a:spcAft>
                <a:spcPts val="1800"/>
              </a:spcAft>
              <a:buFont typeface="Arial" pitchFamily="34" charset="0"/>
              <a:buAutoNum type="arabicPeriod"/>
            </a:pPr>
            <a:r>
              <a:rPr lang="en-GB" sz="2800" dirty="0" err="1" smtClean="0">
                <a:solidFill>
                  <a:srgbClr val="7030A0"/>
                </a:solidFill>
              </a:rPr>
              <a:t>Hjelmslev</a:t>
            </a:r>
            <a:r>
              <a:rPr lang="en-GB" sz="2800" dirty="0" smtClean="0">
                <a:solidFill>
                  <a:srgbClr val="7030A0"/>
                </a:solidFill>
              </a:rPr>
              <a:t> and multimodal grammar</a:t>
            </a:r>
          </a:p>
          <a:p>
            <a:pPr marL="514350" indent="-514350">
              <a:spcBef>
                <a:spcPts val="600"/>
              </a:spcBef>
              <a:spcAft>
                <a:spcPts val="1800"/>
              </a:spcAft>
              <a:buFont typeface="Arial" pitchFamily="34" charset="0"/>
              <a:buAutoNum type="arabicPeriod"/>
            </a:pPr>
            <a:endParaRPr lang="de-DE" sz="2800" dirty="0" smtClean="0">
              <a:solidFill>
                <a:srgbClr val="FFC000"/>
              </a:solidFill>
            </a:endParaRPr>
          </a:p>
          <a:p>
            <a:pPr>
              <a:spcBef>
                <a:spcPts val="600"/>
              </a:spcBef>
              <a:spcAft>
                <a:spcPts val="1800"/>
              </a:spcAft>
              <a:buNone/>
            </a:pPr>
            <a:endParaRPr lang="de-DE"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smtClean="0"/>
              <a:t>Expression and content</a:t>
            </a:r>
            <a:endParaRPr lang="en-GB" sz="4000" dirty="0"/>
          </a:p>
        </p:txBody>
      </p:sp>
      <p:sp>
        <p:nvSpPr>
          <p:cNvPr id="3" name="Inhaltsplatzhalter 2"/>
          <p:cNvSpPr>
            <a:spLocks noGrp="1"/>
          </p:cNvSpPr>
          <p:nvPr>
            <p:ph idx="1"/>
          </p:nvPr>
        </p:nvSpPr>
        <p:spPr>
          <a:xfrm>
            <a:off x="899592" y="1888233"/>
            <a:ext cx="7992888" cy="3412975"/>
          </a:xfrm>
        </p:spPr>
        <p:txBody>
          <a:bodyPr>
            <a:normAutofit fontScale="92500" lnSpcReduction="10000"/>
          </a:bodyPr>
          <a:lstStyle/>
          <a:p>
            <a:pPr>
              <a:spcBef>
                <a:spcPts val="600"/>
              </a:spcBef>
              <a:spcAft>
                <a:spcPts val="1600"/>
              </a:spcAft>
            </a:pPr>
            <a:r>
              <a:rPr lang="en-GB" sz="2800" dirty="0" smtClean="0"/>
              <a:t>Two planes of a text: </a:t>
            </a:r>
            <a:r>
              <a:rPr lang="en-GB" sz="2800" dirty="0" smtClean="0">
                <a:solidFill>
                  <a:srgbClr val="C00000"/>
                </a:solidFill>
              </a:rPr>
              <a:t>expression plane</a:t>
            </a:r>
            <a:r>
              <a:rPr lang="en-GB" sz="2800" dirty="0" smtClean="0">
                <a:solidFill>
                  <a:srgbClr val="FF0000"/>
                </a:solidFill>
              </a:rPr>
              <a:t> </a:t>
            </a:r>
            <a:r>
              <a:rPr lang="en-GB" sz="2800" dirty="0" smtClean="0"/>
              <a:t>vs. </a:t>
            </a:r>
            <a:r>
              <a:rPr lang="en-GB" sz="2800" dirty="0" smtClean="0">
                <a:solidFill>
                  <a:srgbClr val="C00000"/>
                </a:solidFill>
              </a:rPr>
              <a:t>content plane</a:t>
            </a:r>
          </a:p>
          <a:p>
            <a:pPr>
              <a:spcBef>
                <a:spcPts val="600"/>
              </a:spcBef>
              <a:spcAft>
                <a:spcPts val="1600"/>
              </a:spcAft>
            </a:pPr>
            <a:r>
              <a:rPr lang="en-GB" sz="2800" dirty="0" smtClean="0"/>
              <a:t>Cf. Saussure’s dichotomy </a:t>
            </a:r>
            <a:r>
              <a:rPr lang="en-GB" sz="2800" dirty="0" err="1" smtClean="0">
                <a:solidFill>
                  <a:srgbClr val="C00000"/>
                </a:solidFill>
              </a:rPr>
              <a:t>signifiant</a:t>
            </a:r>
            <a:r>
              <a:rPr lang="en-GB" sz="2800" dirty="0" smtClean="0">
                <a:solidFill>
                  <a:srgbClr val="FF0000"/>
                </a:solidFill>
              </a:rPr>
              <a:t> </a:t>
            </a:r>
            <a:r>
              <a:rPr lang="en-GB" sz="2800" dirty="0" smtClean="0"/>
              <a:t>vs. </a:t>
            </a:r>
            <a:r>
              <a:rPr lang="en-GB" sz="2800" dirty="0" err="1" smtClean="0">
                <a:solidFill>
                  <a:srgbClr val="C00000"/>
                </a:solidFill>
              </a:rPr>
              <a:t>signifié</a:t>
            </a:r>
            <a:endParaRPr lang="en-GB" sz="2800" dirty="0" smtClean="0">
              <a:solidFill>
                <a:srgbClr val="C00000"/>
              </a:solidFill>
            </a:endParaRPr>
          </a:p>
          <a:p>
            <a:pPr>
              <a:spcBef>
                <a:spcPts val="600"/>
              </a:spcBef>
              <a:spcAft>
                <a:spcPts val="1600"/>
              </a:spcAft>
            </a:pPr>
            <a:r>
              <a:rPr lang="en-GB" sz="2800" dirty="0" smtClean="0"/>
              <a:t>The planes are only defined by their interdependence, neither can be identified on its own (→ </a:t>
            </a:r>
            <a:r>
              <a:rPr lang="en-GB" sz="2800" dirty="0" smtClean="0">
                <a:solidFill>
                  <a:srgbClr val="7030A0"/>
                </a:solidFill>
              </a:rPr>
              <a:t>Saussure</a:t>
            </a:r>
            <a:r>
              <a:rPr lang="en-GB" sz="2800" dirty="0" smtClean="0"/>
              <a:t>)</a:t>
            </a:r>
          </a:p>
          <a:p>
            <a:pPr>
              <a:spcBef>
                <a:spcPts val="600"/>
              </a:spcBef>
              <a:spcAft>
                <a:spcPts val="1600"/>
              </a:spcAft>
            </a:pPr>
            <a:r>
              <a:rPr lang="en-GB" sz="2800" dirty="0" smtClean="0"/>
              <a:t>Both planes are similarly structured:</a:t>
            </a:r>
          </a:p>
          <a:p>
            <a:pPr marL="742950" lvl="2" indent="-342900" algn="ctr">
              <a:spcBef>
                <a:spcPts val="600"/>
              </a:spcBef>
              <a:spcAft>
                <a:spcPts val="1600"/>
              </a:spcAft>
              <a:buNone/>
            </a:pPr>
            <a:r>
              <a:rPr lang="en-GB" sz="2600" dirty="0" smtClean="0">
                <a:solidFill>
                  <a:srgbClr val="0070C0"/>
                </a:solidFill>
              </a:rPr>
              <a:t>material</a:t>
            </a:r>
            <a:r>
              <a:rPr lang="en-GB" sz="2600" dirty="0" smtClean="0"/>
              <a:t> vs. </a:t>
            </a:r>
            <a:r>
              <a:rPr lang="en-GB" sz="2600" dirty="0" smtClean="0">
                <a:solidFill>
                  <a:srgbClr val="0070C0"/>
                </a:solidFill>
              </a:rPr>
              <a:t>substance </a:t>
            </a:r>
            <a:r>
              <a:rPr lang="en-GB" sz="2600" dirty="0" smtClean="0"/>
              <a:t>vs. </a:t>
            </a:r>
            <a:r>
              <a:rPr lang="en-GB" sz="2600" dirty="0" smtClean="0">
                <a:solidFill>
                  <a:srgbClr val="0070C0"/>
                </a:solidFill>
              </a:rPr>
              <a:t>form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smtClean="0"/>
              <a:t>Expression and content</a:t>
            </a:r>
            <a:endParaRPr lang="en-GB" sz="4000" dirty="0"/>
          </a:p>
        </p:txBody>
      </p:sp>
      <p:sp>
        <p:nvSpPr>
          <p:cNvPr id="3" name="Inhaltsplatzhalter 2"/>
          <p:cNvSpPr>
            <a:spLocks noGrp="1"/>
          </p:cNvSpPr>
          <p:nvPr>
            <p:ph idx="1"/>
          </p:nvPr>
        </p:nvSpPr>
        <p:spPr>
          <a:xfrm>
            <a:off x="899592" y="1888233"/>
            <a:ext cx="7992888" cy="4637111"/>
          </a:xfrm>
        </p:spPr>
        <p:txBody>
          <a:bodyPr>
            <a:normAutofit lnSpcReduction="10000"/>
          </a:bodyPr>
          <a:lstStyle/>
          <a:p>
            <a:pPr marL="742950" lvl="2" indent="-342900" algn="ctr">
              <a:spcBef>
                <a:spcPts val="600"/>
              </a:spcBef>
              <a:spcAft>
                <a:spcPts val="1600"/>
              </a:spcAft>
              <a:buNone/>
            </a:pPr>
            <a:r>
              <a:rPr lang="en-GB" sz="2600" dirty="0" smtClean="0">
                <a:solidFill>
                  <a:srgbClr val="0070C0"/>
                </a:solidFill>
              </a:rPr>
              <a:t>material</a:t>
            </a:r>
            <a:r>
              <a:rPr lang="en-GB" sz="2600" dirty="0" smtClean="0"/>
              <a:t> vs. </a:t>
            </a:r>
            <a:r>
              <a:rPr lang="en-GB" sz="2600" dirty="0" smtClean="0">
                <a:solidFill>
                  <a:srgbClr val="0070C0"/>
                </a:solidFill>
              </a:rPr>
              <a:t>substance </a:t>
            </a:r>
            <a:r>
              <a:rPr lang="en-GB" sz="2600" dirty="0" smtClean="0"/>
              <a:t>vs. f</a:t>
            </a:r>
            <a:r>
              <a:rPr lang="en-GB" sz="2600" dirty="0" smtClean="0">
                <a:solidFill>
                  <a:srgbClr val="0070C0"/>
                </a:solidFill>
              </a:rPr>
              <a:t>orm</a:t>
            </a:r>
          </a:p>
          <a:p>
            <a:pPr marL="742950" lvl="2" indent="-342900" algn="ctr">
              <a:spcBef>
                <a:spcPts val="600"/>
              </a:spcBef>
              <a:spcAft>
                <a:spcPts val="1600"/>
              </a:spcAft>
              <a:buNone/>
            </a:pPr>
            <a:endParaRPr lang="en-GB" sz="2600" dirty="0" smtClean="0">
              <a:solidFill>
                <a:srgbClr val="0070C0"/>
              </a:solidFill>
            </a:endParaRPr>
          </a:p>
          <a:p>
            <a:pPr marL="914400" lvl="1" indent="-457200">
              <a:spcBef>
                <a:spcPts val="600"/>
              </a:spcBef>
              <a:spcAft>
                <a:spcPts val="1600"/>
              </a:spcAft>
              <a:buAutoNum type="arabicPeriod"/>
            </a:pPr>
            <a:r>
              <a:rPr lang="en-GB" sz="2400" dirty="0" smtClean="0">
                <a:solidFill>
                  <a:srgbClr val="0070C0"/>
                </a:solidFill>
              </a:rPr>
              <a:t>material:</a:t>
            </a:r>
            <a:r>
              <a:rPr lang="en-GB" sz="2400" dirty="0" smtClean="0"/>
              <a:t> amorphous, </a:t>
            </a:r>
            <a:r>
              <a:rPr lang="en-GB" sz="2400" dirty="0" err="1" smtClean="0"/>
              <a:t>semiotically</a:t>
            </a:r>
            <a:r>
              <a:rPr lang="en-GB" sz="2400" dirty="0" smtClean="0"/>
              <a:t> unstructured</a:t>
            </a:r>
          </a:p>
          <a:p>
            <a:pPr marL="914400" lvl="1" indent="-457200">
              <a:spcBef>
                <a:spcPts val="600"/>
              </a:spcBef>
              <a:spcAft>
                <a:spcPts val="1600"/>
              </a:spcAft>
              <a:buFont typeface="Arial" pitchFamily="34" charset="0"/>
              <a:buAutoNum type="arabicPeriod"/>
            </a:pPr>
            <a:r>
              <a:rPr lang="en-GB" sz="2400" dirty="0" smtClean="0">
                <a:solidFill>
                  <a:srgbClr val="0070C0"/>
                </a:solidFill>
              </a:rPr>
              <a:t>substance: </a:t>
            </a:r>
            <a:r>
              <a:rPr lang="en-GB" sz="2400" dirty="0" err="1" smtClean="0"/>
              <a:t>semiotically</a:t>
            </a:r>
            <a:r>
              <a:rPr lang="en-GB" sz="2400" dirty="0" smtClean="0"/>
              <a:t> formed material</a:t>
            </a:r>
          </a:p>
          <a:p>
            <a:pPr marL="914400" lvl="1" indent="-457200">
              <a:spcBef>
                <a:spcPts val="600"/>
              </a:spcBef>
              <a:spcAft>
                <a:spcPts val="1600"/>
              </a:spcAft>
              <a:buFont typeface="Arial" pitchFamily="34" charset="0"/>
              <a:buAutoNum type="arabicPeriod"/>
            </a:pPr>
            <a:r>
              <a:rPr lang="en-GB" sz="2400" dirty="0" smtClean="0">
                <a:solidFill>
                  <a:srgbClr val="0070C0"/>
                </a:solidFill>
              </a:rPr>
              <a:t>form:</a:t>
            </a:r>
            <a:r>
              <a:rPr lang="en-GB" sz="2400" dirty="0" smtClean="0"/>
              <a:t> structure (defined by oppositions, i.e. distinctions on the respective other plane)</a:t>
            </a:r>
          </a:p>
          <a:p>
            <a:pPr lvl="2">
              <a:spcBef>
                <a:spcPts val="600"/>
              </a:spcBef>
              <a:spcAft>
                <a:spcPts val="1600"/>
              </a:spcAft>
              <a:buFont typeface="Wingdings"/>
              <a:buChar char="Ø"/>
            </a:pPr>
            <a:r>
              <a:rPr lang="en-GB" sz="2000" dirty="0" smtClean="0"/>
              <a:t> only the form (on both planes) constitutes the </a:t>
            </a:r>
            <a:r>
              <a:rPr lang="en-GB" sz="2000" dirty="0" smtClean="0">
                <a:solidFill>
                  <a:srgbClr val="C00000"/>
                </a:solidFill>
              </a:rPr>
              <a:t>sign</a:t>
            </a:r>
            <a:r>
              <a:rPr lang="en-GB" sz="2000" dirty="0" smtClean="0"/>
              <a:t>!</a:t>
            </a:r>
          </a:p>
          <a:p>
            <a:pPr lvl="2">
              <a:spcBef>
                <a:spcPts val="600"/>
              </a:spcBef>
              <a:spcAft>
                <a:spcPts val="1600"/>
              </a:spcAft>
              <a:buFont typeface="Wingdings"/>
              <a:buChar char="Ø"/>
            </a:pPr>
            <a:r>
              <a:rPr lang="en-GB" sz="2000" dirty="0" smtClean="0">
                <a:solidFill>
                  <a:srgbClr val="C00000"/>
                </a:solidFill>
              </a:rPr>
              <a:t>Substance sciences </a:t>
            </a:r>
            <a:r>
              <a:rPr lang="en-GB" sz="2000" dirty="0" smtClean="0"/>
              <a:t>(e. g. phonetics) do not belong to linguistics proper</a:t>
            </a:r>
            <a:endParaRPr lang="de-DE" sz="2000"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descr="Hjelmslev_sign_model.jpg"/>
          <p:cNvPicPr>
            <a:picLocks noChangeAspect="1"/>
          </p:cNvPicPr>
          <p:nvPr/>
        </p:nvPicPr>
        <p:blipFill>
          <a:blip r:embed="rId2" cstate="print"/>
          <a:stretch>
            <a:fillRect/>
          </a:stretch>
        </p:blipFill>
        <p:spPr>
          <a:xfrm>
            <a:off x="1828800" y="-75104"/>
            <a:ext cx="5486400" cy="6858000"/>
          </a:xfrm>
          <a:prstGeom prst="rect">
            <a:avLst/>
          </a:prstGeom>
        </p:spPr>
      </p:pic>
      <p:sp>
        <p:nvSpPr>
          <p:cNvPr id="8" name="Rechteck 7"/>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de-DE" sz="4000" dirty="0" smtClean="0"/>
              <a:t> </a:t>
            </a:r>
            <a:endParaRPr lang="de-DE" sz="4000" dirty="0"/>
          </a:p>
        </p:txBody>
      </p:sp>
      <p:sp>
        <p:nvSpPr>
          <p:cNvPr id="3" name="Inhaltsplatzhalter 2"/>
          <p:cNvSpPr>
            <a:spLocks noGrp="1"/>
          </p:cNvSpPr>
          <p:nvPr>
            <p:ph idx="1"/>
          </p:nvPr>
        </p:nvSpPr>
        <p:spPr>
          <a:xfrm>
            <a:off x="899592" y="1888233"/>
            <a:ext cx="7776864" cy="3412975"/>
          </a:xfrm>
        </p:spPr>
        <p:txBody>
          <a:bodyPr>
            <a:normAutofit/>
          </a:bodyPr>
          <a:lstStyle/>
          <a:p>
            <a:pPr marL="514350" indent="-514350">
              <a:spcBef>
                <a:spcPts val="600"/>
              </a:spcBef>
              <a:spcAft>
                <a:spcPts val="1800"/>
              </a:spcAft>
              <a:buNone/>
            </a:pPr>
            <a:endParaRPr lang="de-DE" sz="2800" dirty="0" smtClean="0">
              <a:solidFill>
                <a:srgbClr val="7030A0"/>
              </a:solidFill>
            </a:endParaRPr>
          </a:p>
          <a:p>
            <a:pPr marL="514350" indent="-514350">
              <a:spcBef>
                <a:spcPts val="600"/>
              </a:spcBef>
              <a:spcAft>
                <a:spcPts val="1800"/>
              </a:spcAft>
              <a:buFont typeface="Arial" pitchFamily="34" charset="0"/>
              <a:buAutoNum type="arabicPeriod"/>
            </a:pPr>
            <a:endParaRPr lang="de-DE" sz="2800" dirty="0" smtClean="0">
              <a:solidFill>
                <a:srgbClr val="FFC000"/>
              </a:solidFill>
            </a:endParaRPr>
          </a:p>
          <a:p>
            <a:pPr>
              <a:spcBef>
                <a:spcPts val="600"/>
              </a:spcBef>
              <a:spcAft>
                <a:spcPts val="1800"/>
              </a:spcAft>
              <a:buNone/>
            </a:pPr>
            <a:endParaRPr lang="de-DE" dirty="0" smtClean="0"/>
          </a:p>
        </p:txBody>
      </p:sp>
      <p:sp>
        <p:nvSpPr>
          <p:cNvPr id="10" name="Textfeld 9"/>
          <p:cNvSpPr txBox="1"/>
          <p:nvPr/>
        </p:nvSpPr>
        <p:spPr>
          <a:xfrm>
            <a:off x="1907704" y="5949280"/>
            <a:ext cx="5400600" cy="584775"/>
          </a:xfrm>
          <a:prstGeom prst="rect">
            <a:avLst/>
          </a:prstGeom>
          <a:noFill/>
        </p:spPr>
        <p:txBody>
          <a:bodyPr wrap="square" rtlCol="0">
            <a:spAutoFit/>
          </a:bodyPr>
          <a:lstStyle/>
          <a:p>
            <a:r>
              <a:rPr lang="en-GB" sz="1600" i="1" dirty="0" smtClean="0"/>
              <a:t>Figure 1:</a:t>
            </a:r>
          </a:p>
          <a:p>
            <a:r>
              <a:rPr lang="en-GB" sz="1600" dirty="0" err="1" smtClean="0"/>
              <a:t>Hjelmslev’s</a:t>
            </a:r>
            <a:r>
              <a:rPr lang="en-GB" sz="1600" dirty="0" smtClean="0"/>
              <a:t> sign model (after </a:t>
            </a:r>
            <a:r>
              <a:rPr lang="en-GB" sz="1600" dirty="0" err="1" smtClean="0"/>
              <a:t>Nöth</a:t>
            </a:r>
            <a:r>
              <a:rPr lang="en-GB" sz="1600" dirty="0" smtClean="0"/>
              <a:t> 2000: 81).</a:t>
            </a:r>
            <a:endParaRPr lang="en-GB"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descr="Hjelmslev_fig_3_colour_terms.jpg"/>
          <p:cNvPicPr>
            <a:picLocks noChangeAspect="1"/>
          </p:cNvPicPr>
          <p:nvPr/>
        </p:nvPicPr>
        <p:blipFill>
          <a:blip r:embed="rId2" cstate="print"/>
          <a:stretch>
            <a:fillRect/>
          </a:stretch>
        </p:blipFill>
        <p:spPr>
          <a:xfrm>
            <a:off x="1259632" y="3140968"/>
            <a:ext cx="6957060" cy="2430780"/>
          </a:xfrm>
          <a:prstGeom prst="rect">
            <a:avLst/>
          </a:prstGeom>
        </p:spPr>
      </p:pic>
      <p:sp>
        <p:nvSpPr>
          <p:cNvPr id="9" name="Rechteck 8"/>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de-DE" sz="4000" dirty="0" smtClean="0"/>
              <a:t> </a:t>
            </a:r>
            <a:endParaRPr lang="de-DE" sz="4000" dirty="0"/>
          </a:p>
        </p:txBody>
      </p:sp>
      <p:sp>
        <p:nvSpPr>
          <p:cNvPr id="6" name="Textfeld 5"/>
          <p:cNvSpPr txBox="1"/>
          <p:nvPr/>
        </p:nvSpPr>
        <p:spPr>
          <a:xfrm>
            <a:off x="3887416" y="548680"/>
            <a:ext cx="4717032" cy="830997"/>
          </a:xfrm>
          <a:prstGeom prst="rect">
            <a:avLst/>
          </a:prstGeom>
          <a:noFill/>
        </p:spPr>
        <p:txBody>
          <a:bodyPr wrap="square" rtlCol="0">
            <a:spAutoFit/>
          </a:bodyPr>
          <a:lstStyle/>
          <a:p>
            <a:r>
              <a:rPr lang="en-GB" sz="1600" i="1" dirty="0" smtClean="0"/>
              <a:t>Figure 2:</a:t>
            </a:r>
          </a:p>
          <a:p>
            <a:r>
              <a:rPr lang="en-GB" sz="1600" dirty="0" smtClean="0"/>
              <a:t>Terms for the colour spectrum in English and in Welsh (after </a:t>
            </a:r>
            <a:r>
              <a:rPr lang="en-GB" sz="1600" dirty="0" err="1" smtClean="0"/>
              <a:t>Hjelmslev</a:t>
            </a:r>
            <a:r>
              <a:rPr lang="en-GB" sz="1600" dirty="0" smtClean="0"/>
              <a:t> 1963: 53).</a:t>
            </a:r>
            <a:endParaRPr lang="en-GB" sz="1600" dirty="0"/>
          </a:p>
        </p:txBody>
      </p:sp>
      <p:sp>
        <p:nvSpPr>
          <p:cNvPr id="8" name="Textfeld 7"/>
          <p:cNvSpPr txBox="1"/>
          <p:nvPr/>
        </p:nvSpPr>
        <p:spPr>
          <a:xfrm>
            <a:off x="1547664" y="5661248"/>
            <a:ext cx="6192688" cy="830997"/>
          </a:xfrm>
          <a:prstGeom prst="rect">
            <a:avLst/>
          </a:prstGeom>
          <a:noFill/>
        </p:spPr>
        <p:txBody>
          <a:bodyPr wrap="square" rtlCol="0">
            <a:spAutoFit/>
          </a:bodyPr>
          <a:lstStyle/>
          <a:p>
            <a:r>
              <a:rPr lang="en-GB" sz="1600" i="1" dirty="0" smtClean="0"/>
              <a:t>Figure 3:</a:t>
            </a:r>
          </a:p>
          <a:p>
            <a:r>
              <a:rPr lang="en-GB" sz="1600" dirty="0" smtClean="0"/>
              <a:t>The relationship between form, material, and substance illustrated for the colour spectrum (following </a:t>
            </a:r>
            <a:r>
              <a:rPr lang="en-GB" sz="1600" dirty="0" err="1" smtClean="0"/>
              <a:t>Trabant</a:t>
            </a:r>
            <a:r>
              <a:rPr lang="en-GB" sz="1600" dirty="0" smtClean="0"/>
              <a:t>, cf. </a:t>
            </a:r>
            <a:r>
              <a:rPr lang="en-GB" sz="1600" dirty="0" err="1" smtClean="0"/>
              <a:t>Krampen</a:t>
            </a:r>
            <a:r>
              <a:rPr lang="en-GB" sz="1600" dirty="0" smtClean="0"/>
              <a:t> 1981: 152).</a:t>
            </a:r>
            <a:endParaRPr lang="en-GB" sz="1600" dirty="0"/>
          </a:p>
        </p:txBody>
      </p:sp>
      <p:graphicFrame>
        <p:nvGraphicFramePr>
          <p:cNvPr id="17" name="Tabelle 16"/>
          <p:cNvGraphicFramePr>
            <a:graphicFrameLocks noGrp="1"/>
          </p:cNvGraphicFramePr>
          <p:nvPr/>
        </p:nvGraphicFramePr>
        <p:xfrm>
          <a:off x="971600" y="476672"/>
          <a:ext cx="2339340" cy="2016224"/>
        </p:xfrm>
        <a:graphic>
          <a:graphicData uri="http://schemas.openxmlformats.org/drawingml/2006/table">
            <a:tbl>
              <a:tblPr/>
              <a:tblGrid>
                <a:gridCol w="1169670"/>
                <a:gridCol w="1169670"/>
              </a:tblGrid>
              <a:tr h="390301">
                <a:tc rowSpan="2">
                  <a:txBody>
                    <a:bodyPr/>
                    <a:lstStyle/>
                    <a:p>
                      <a:pPr>
                        <a:lnSpc>
                          <a:spcPct val="115000"/>
                        </a:lnSpc>
                        <a:spcAft>
                          <a:spcPts val="0"/>
                        </a:spcAft>
                      </a:pPr>
                      <a:endParaRPr lang="de-DE" sz="1100" dirty="0">
                        <a:latin typeface="Calibri"/>
                        <a:ea typeface="Calibri"/>
                        <a:cs typeface="Times New Roman"/>
                      </a:endParaRPr>
                    </a:p>
                    <a:p>
                      <a:pPr>
                        <a:lnSpc>
                          <a:spcPct val="115000"/>
                        </a:lnSpc>
                        <a:spcAft>
                          <a:spcPts val="0"/>
                        </a:spcAft>
                      </a:pPr>
                      <a:r>
                        <a:rPr lang="de-DE" sz="1300" i="1" dirty="0" err="1">
                          <a:latin typeface="Times New Roman"/>
                          <a:ea typeface="Calibri"/>
                          <a:cs typeface="Times New Roman"/>
                        </a:rPr>
                        <a:t>green</a:t>
                      </a:r>
                      <a:endParaRPr lang="de-DE" sz="1100" dirty="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e-DE" sz="1300" i="1">
                          <a:latin typeface="Times New Roman"/>
                          <a:ea typeface="Calibri"/>
                          <a:cs typeface="Times New Roman"/>
                        </a:rPr>
                        <a:t>gwyrdd</a:t>
                      </a:r>
                      <a:endParaRPr lang="de-DE"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225259">
                <a:tc vMerge="1">
                  <a:txBody>
                    <a:bodyPr/>
                    <a:lstStyle/>
                    <a:p>
                      <a:endParaRPr lang="en-GB"/>
                    </a:p>
                  </a:txBody>
                  <a:tcPr/>
                </a:tc>
                <a:tc rowSpan="3">
                  <a:txBody>
                    <a:bodyPr/>
                    <a:lstStyle/>
                    <a:p>
                      <a:pPr>
                        <a:lnSpc>
                          <a:spcPct val="115000"/>
                        </a:lnSpc>
                        <a:spcAft>
                          <a:spcPts val="0"/>
                        </a:spcAft>
                      </a:pPr>
                      <a:r>
                        <a:rPr lang="de-DE" sz="1300" i="1">
                          <a:latin typeface="Times New Roman"/>
                          <a:ea typeface="Calibri"/>
                          <a:cs typeface="Times New Roman"/>
                        </a:rPr>
                        <a:t>glas</a:t>
                      </a:r>
                      <a:endParaRPr lang="de-DE"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441">
                <a:tc>
                  <a:txBody>
                    <a:bodyPr/>
                    <a:lstStyle/>
                    <a:p>
                      <a:pPr>
                        <a:lnSpc>
                          <a:spcPct val="115000"/>
                        </a:lnSpc>
                        <a:spcAft>
                          <a:spcPts val="0"/>
                        </a:spcAft>
                      </a:pPr>
                      <a:r>
                        <a:rPr lang="de-DE" sz="1300" i="1" dirty="0" err="1">
                          <a:latin typeface="Times New Roman"/>
                          <a:ea typeface="Calibri"/>
                          <a:cs typeface="Times New Roman"/>
                        </a:rPr>
                        <a:t>blue</a:t>
                      </a:r>
                      <a:endParaRPr lang="de-DE" sz="1100" dirty="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r>
              <a:tr h="218419">
                <a:tc rowSpan="2">
                  <a:txBody>
                    <a:bodyPr/>
                    <a:lstStyle/>
                    <a:p>
                      <a:pPr>
                        <a:lnSpc>
                          <a:spcPct val="115000"/>
                        </a:lnSpc>
                        <a:spcAft>
                          <a:spcPts val="0"/>
                        </a:spcAft>
                      </a:pPr>
                      <a:r>
                        <a:rPr lang="de-DE" sz="1300" i="1" dirty="0" err="1">
                          <a:latin typeface="Times New Roman"/>
                          <a:ea typeface="Calibri"/>
                          <a:cs typeface="Times New Roman"/>
                        </a:rPr>
                        <a:t>gray</a:t>
                      </a:r>
                      <a:endParaRPr lang="de-DE" sz="1100" dirty="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r>
              <a:tr h="246454">
                <a:tc vMerge="1">
                  <a:txBody>
                    <a:bodyPr/>
                    <a:lstStyle/>
                    <a:p>
                      <a:endParaRPr lang="en-GB"/>
                    </a:p>
                  </a:txBody>
                  <a:tcPr/>
                </a:tc>
                <a:tc rowSpan="2">
                  <a:txBody>
                    <a:bodyPr/>
                    <a:lstStyle/>
                    <a:p>
                      <a:pPr>
                        <a:lnSpc>
                          <a:spcPct val="115000"/>
                        </a:lnSpc>
                        <a:spcAft>
                          <a:spcPts val="0"/>
                        </a:spcAft>
                      </a:pPr>
                      <a:r>
                        <a:rPr lang="de-DE" sz="1300" i="1">
                          <a:latin typeface="Times New Roman"/>
                          <a:ea typeface="Calibri"/>
                          <a:cs typeface="Times New Roman"/>
                        </a:rPr>
                        <a:t>llwyd</a:t>
                      </a:r>
                      <a:endParaRPr lang="de-DE"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455350">
                <a:tc>
                  <a:txBody>
                    <a:bodyPr/>
                    <a:lstStyle/>
                    <a:p>
                      <a:pPr>
                        <a:lnSpc>
                          <a:spcPct val="115000"/>
                        </a:lnSpc>
                        <a:spcAft>
                          <a:spcPts val="0"/>
                        </a:spcAft>
                      </a:pPr>
                      <a:r>
                        <a:rPr lang="de-DE" sz="1300" i="1" dirty="0" err="1">
                          <a:latin typeface="Times New Roman"/>
                          <a:ea typeface="Calibri"/>
                          <a:cs typeface="Times New Roman"/>
                        </a:rPr>
                        <a:t>brown</a:t>
                      </a:r>
                      <a:endParaRPr lang="de-DE" sz="1100" dirty="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en-GB"/>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smtClean="0"/>
              <a:t>Tests for determining units</a:t>
            </a:r>
            <a:endParaRPr lang="en-GB" sz="4000" dirty="0"/>
          </a:p>
        </p:txBody>
      </p:sp>
      <p:sp>
        <p:nvSpPr>
          <p:cNvPr id="3" name="Inhaltsplatzhalter 2"/>
          <p:cNvSpPr>
            <a:spLocks noGrp="1"/>
          </p:cNvSpPr>
          <p:nvPr>
            <p:ph idx="1"/>
          </p:nvPr>
        </p:nvSpPr>
        <p:spPr>
          <a:xfrm>
            <a:off x="899592" y="1888233"/>
            <a:ext cx="7992888" cy="2908919"/>
          </a:xfrm>
        </p:spPr>
        <p:txBody>
          <a:bodyPr>
            <a:normAutofit fontScale="92500" lnSpcReduction="20000"/>
          </a:bodyPr>
          <a:lstStyle/>
          <a:p>
            <a:pPr>
              <a:spcBef>
                <a:spcPts val="600"/>
              </a:spcBef>
              <a:spcAft>
                <a:spcPts val="1600"/>
              </a:spcAft>
            </a:pPr>
            <a:r>
              <a:rPr lang="en-GB" sz="2800" dirty="0" smtClean="0"/>
              <a:t>by paradigmatic exchange: </a:t>
            </a:r>
            <a:r>
              <a:rPr lang="en-GB" sz="2800" dirty="0" smtClean="0">
                <a:solidFill>
                  <a:schemeClr val="accent3">
                    <a:lumMod val="75000"/>
                  </a:schemeClr>
                </a:solidFill>
              </a:rPr>
              <a:t>replacement </a:t>
            </a:r>
            <a:r>
              <a:rPr lang="en-GB" sz="2800" dirty="0" smtClean="0"/>
              <a:t>test</a:t>
            </a:r>
            <a:endParaRPr lang="en-GB" sz="2800" dirty="0" smtClean="0">
              <a:solidFill>
                <a:schemeClr val="accent3">
                  <a:lumMod val="75000"/>
                </a:schemeClr>
              </a:solidFill>
            </a:endParaRPr>
          </a:p>
          <a:p>
            <a:pPr>
              <a:spcBef>
                <a:spcPts val="600"/>
              </a:spcBef>
              <a:spcAft>
                <a:spcPts val="1600"/>
              </a:spcAft>
            </a:pPr>
            <a:r>
              <a:rPr lang="en-GB" sz="2800" dirty="0" smtClean="0"/>
              <a:t>by </a:t>
            </a:r>
            <a:r>
              <a:rPr lang="en-GB" sz="2800" dirty="0" err="1" smtClean="0"/>
              <a:t>syntagmatic</a:t>
            </a:r>
            <a:r>
              <a:rPr lang="en-GB" sz="2800" dirty="0" smtClean="0"/>
              <a:t> exchange: </a:t>
            </a:r>
            <a:r>
              <a:rPr lang="en-GB" sz="2800" dirty="0" smtClean="0">
                <a:solidFill>
                  <a:schemeClr val="accent3">
                    <a:lumMod val="75000"/>
                  </a:schemeClr>
                </a:solidFill>
              </a:rPr>
              <a:t>commutation</a:t>
            </a:r>
            <a:r>
              <a:rPr lang="en-GB" sz="2800" dirty="0" smtClean="0"/>
              <a:t> test</a:t>
            </a:r>
          </a:p>
          <a:p>
            <a:pPr lvl="1">
              <a:spcBef>
                <a:spcPts val="600"/>
              </a:spcBef>
              <a:spcAft>
                <a:spcPts val="1600"/>
              </a:spcAft>
              <a:buFont typeface="Wingdings"/>
              <a:buChar char="Ø"/>
            </a:pPr>
            <a:r>
              <a:rPr lang="en-GB" sz="2400" dirty="0" err="1" smtClean="0">
                <a:solidFill>
                  <a:srgbClr val="C00000"/>
                </a:solidFill>
              </a:rPr>
              <a:t>figurae</a:t>
            </a:r>
            <a:r>
              <a:rPr lang="en-GB" sz="2400" dirty="0" smtClean="0"/>
              <a:t>: “minimal change” on the other level in the </a:t>
            </a:r>
            <a:r>
              <a:rPr lang="en-GB" sz="2400" dirty="0" smtClean="0">
                <a:solidFill>
                  <a:schemeClr val="accent3">
                    <a:lumMod val="75000"/>
                  </a:schemeClr>
                </a:solidFill>
              </a:rPr>
              <a:t>replacement </a:t>
            </a:r>
            <a:r>
              <a:rPr lang="en-GB" sz="2400" dirty="0" smtClean="0"/>
              <a:t>test</a:t>
            </a:r>
          </a:p>
          <a:p>
            <a:pPr lvl="1">
              <a:spcBef>
                <a:spcPts val="600"/>
              </a:spcBef>
              <a:spcAft>
                <a:spcPts val="1600"/>
              </a:spcAft>
              <a:buFont typeface="Wingdings"/>
              <a:buChar char="Ø"/>
            </a:pPr>
            <a:r>
              <a:rPr lang="en-GB" sz="2400" dirty="0" smtClean="0">
                <a:solidFill>
                  <a:srgbClr val="C00000"/>
                </a:solidFill>
              </a:rPr>
              <a:t>-</a:t>
            </a:r>
            <a:r>
              <a:rPr lang="en-GB" sz="2400" dirty="0" err="1" smtClean="0">
                <a:solidFill>
                  <a:srgbClr val="C00000"/>
                </a:solidFill>
              </a:rPr>
              <a:t>emes</a:t>
            </a:r>
            <a:r>
              <a:rPr lang="en-GB" sz="2400" dirty="0" smtClean="0"/>
              <a:t>: limited number of correlates on the other level in the </a:t>
            </a:r>
            <a:r>
              <a:rPr lang="en-GB" sz="2400" dirty="0" smtClean="0">
                <a:solidFill>
                  <a:schemeClr val="accent3">
                    <a:lumMod val="75000"/>
                  </a:schemeClr>
                </a:solidFill>
              </a:rPr>
              <a:t>commutation</a:t>
            </a:r>
            <a:r>
              <a:rPr lang="en-GB" sz="2400" dirty="0" smtClean="0"/>
              <a:t> test </a:t>
            </a:r>
          </a:p>
          <a:p>
            <a:pPr>
              <a:spcBef>
                <a:spcPts val="600"/>
              </a:spcBef>
              <a:spcAft>
                <a:spcPts val="1600"/>
              </a:spcAft>
            </a:pPr>
            <a:endParaRPr lang="de-DE" sz="2800" dirty="0" smtClean="0"/>
          </a:p>
          <a:p>
            <a:pPr>
              <a:spcBef>
                <a:spcPts val="600"/>
              </a:spcBef>
              <a:spcAft>
                <a:spcPts val="1600"/>
              </a:spcAft>
            </a:pPr>
            <a:endParaRPr lang="de-DE"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descr="Hjelmslev_connotative_sign.jpg"/>
          <p:cNvPicPr>
            <a:picLocks noChangeAspect="1"/>
          </p:cNvPicPr>
          <p:nvPr/>
        </p:nvPicPr>
        <p:blipFill>
          <a:blip r:embed="rId2" cstate="print"/>
          <a:stretch>
            <a:fillRect/>
          </a:stretch>
        </p:blipFill>
        <p:spPr>
          <a:xfrm>
            <a:off x="1821904" y="-75104"/>
            <a:ext cx="5486400" cy="6858000"/>
          </a:xfrm>
          <a:prstGeom prst="rect">
            <a:avLst/>
          </a:prstGeom>
        </p:spPr>
      </p:pic>
      <p:sp>
        <p:nvSpPr>
          <p:cNvPr id="6" name="Rechteck 5"/>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de-DE" sz="4000" dirty="0" smtClean="0"/>
              <a:t> </a:t>
            </a:r>
            <a:endParaRPr lang="de-DE" sz="4000" dirty="0"/>
          </a:p>
        </p:txBody>
      </p:sp>
      <p:sp>
        <p:nvSpPr>
          <p:cNvPr id="8" name="Textfeld 7"/>
          <p:cNvSpPr txBox="1"/>
          <p:nvPr/>
        </p:nvSpPr>
        <p:spPr>
          <a:xfrm>
            <a:off x="1619672" y="5445224"/>
            <a:ext cx="6192688" cy="523220"/>
          </a:xfrm>
          <a:prstGeom prst="rect">
            <a:avLst/>
          </a:prstGeom>
          <a:noFill/>
        </p:spPr>
        <p:txBody>
          <a:bodyPr wrap="square" rtlCol="0">
            <a:spAutoFit/>
          </a:bodyPr>
          <a:lstStyle/>
          <a:p>
            <a:r>
              <a:rPr lang="en-GB" sz="1400" i="1" dirty="0" smtClean="0"/>
              <a:t>Figure 4:</a:t>
            </a:r>
          </a:p>
          <a:p>
            <a:r>
              <a:rPr lang="en-GB" sz="1400" dirty="0" err="1" smtClean="0"/>
              <a:t>Hjelmslev’s</a:t>
            </a:r>
            <a:r>
              <a:rPr lang="en-GB" sz="1400" dirty="0" smtClean="0"/>
              <a:t> model of a connotative sign (cf. </a:t>
            </a:r>
            <a:r>
              <a:rPr lang="en-GB" sz="1400" dirty="0" err="1" smtClean="0"/>
              <a:t>Nöth</a:t>
            </a:r>
            <a:r>
              <a:rPr lang="en-GB" sz="1400" dirty="0" smtClean="0"/>
              <a:t> 2000: 86).</a:t>
            </a:r>
            <a:endParaRPr lang="en-GB" sz="1400" dirty="0"/>
          </a:p>
        </p:txBody>
      </p:sp>
      <p:sp>
        <p:nvSpPr>
          <p:cNvPr id="9" name="Titel 1"/>
          <p:cNvSpPr txBox="1">
            <a:spLocks/>
          </p:cNvSpPr>
          <p:nvPr/>
        </p:nvSpPr>
        <p:spPr>
          <a:xfrm>
            <a:off x="1196008" y="260648"/>
            <a:ext cx="7067128"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0" i="0" u="none" strike="noStrike" kern="1200" cap="none" spc="0" normalizeH="0" baseline="0" noProof="0" dirty="0" smtClean="0">
                <a:ln>
                  <a:noFill/>
                </a:ln>
                <a:solidFill>
                  <a:schemeClr val="tx1"/>
                </a:solidFill>
                <a:effectLst/>
                <a:uLnTx/>
                <a:uFillTx/>
                <a:latin typeface="+mj-lt"/>
                <a:ea typeface="+mj-ea"/>
                <a:cs typeface="+mj-cs"/>
              </a:rPr>
              <a:t>Recursive use</a:t>
            </a:r>
            <a:endParaRPr kumimoji="0" lang="en-GB"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descr="Hjelmslev_meta_sign.jpg"/>
          <p:cNvPicPr>
            <a:picLocks noChangeAspect="1"/>
          </p:cNvPicPr>
          <p:nvPr/>
        </p:nvPicPr>
        <p:blipFill>
          <a:blip r:embed="rId2" cstate="print"/>
          <a:stretch>
            <a:fillRect/>
          </a:stretch>
        </p:blipFill>
        <p:spPr>
          <a:xfrm>
            <a:off x="1818640" y="-58752"/>
            <a:ext cx="5486400" cy="6858000"/>
          </a:xfrm>
          <a:prstGeom prst="rect">
            <a:avLst/>
          </a:prstGeom>
        </p:spPr>
      </p:pic>
      <p:sp>
        <p:nvSpPr>
          <p:cNvPr id="7" name="Rechteck 6"/>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de-DE" sz="4000" dirty="0" smtClean="0"/>
              <a:t> </a:t>
            </a:r>
            <a:endParaRPr lang="de-DE" sz="4000" dirty="0"/>
          </a:p>
        </p:txBody>
      </p:sp>
      <p:sp>
        <p:nvSpPr>
          <p:cNvPr id="8" name="Textfeld 7"/>
          <p:cNvSpPr txBox="1"/>
          <p:nvPr/>
        </p:nvSpPr>
        <p:spPr>
          <a:xfrm>
            <a:off x="1619672" y="5445224"/>
            <a:ext cx="6192688" cy="523220"/>
          </a:xfrm>
          <a:prstGeom prst="rect">
            <a:avLst/>
          </a:prstGeom>
          <a:noFill/>
        </p:spPr>
        <p:txBody>
          <a:bodyPr wrap="square" rtlCol="0">
            <a:spAutoFit/>
          </a:bodyPr>
          <a:lstStyle/>
          <a:p>
            <a:r>
              <a:rPr lang="en-GB" sz="1400" i="1" dirty="0" smtClean="0"/>
              <a:t>Figure 5:</a:t>
            </a:r>
          </a:p>
          <a:p>
            <a:r>
              <a:rPr lang="en-GB" sz="1400" dirty="0" err="1" smtClean="0"/>
              <a:t>Hjelmslev’s</a:t>
            </a:r>
            <a:r>
              <a:rPr lang="en-GB" sz="1400" dirty="0" smtClean="0"/>
              <a:t> model of a meta sign (cf. </a:t>
            </a:r>
            <a:r>
              <a:rPr lang="en-GB" sz="1400" dirty="0" err="1" smtClean="0"/>
              <a:t>Nöth</a:t>
            </a:r>
            <a:r>
              <a:rPr lang="en-GB" sz="1400" dirty="0" smtClean="0"/>
              <a:t> 2000: 87).</a:t>
            </a:r>
            <a:endParaRPr lang="en-GB" sz="1400" dirty="0"/>
          </a:p>
        </p:txBody>
      </p:sp>
      <p:sp>
        <p:nvSpPr>
          <p:cNvPr id="9" name="Titel 1"/>
          <p:cNvSpPr txBox="1">
            <a:spLocks/>
          </p:cNvSpPr>
          <p:nvPr/>
        </p:nvSpPr>
        <p:spPr>
          <a:xfrm>
            <a:off x="1196008" y="260648"/>
            <a:ext cx="7067128"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0" i="0" u="none" strike="noStrike" kern="1200" cap="none" spc="0" normalizeH="0" baseline="0" noProof="0" dirty="0" smtClean="0">
                <a:ln>
                  <a:noFill/>
                </a:ln>
                <a:solidFill>
                  <a:schemeClr val="tx1"/>
                </a:solidFill>
                <a:effectLst/>
                <a:uLnTx/>
                <a:uFillTx/>
                <a:latin typeface="+mj-lt"/>
                <a:ea typeface="+mj-ea"/>
                <a:cs typeface="+mj-cs"/>
              </a:rPr>
              <a:t>Recursive </a:t>
            </a:r>
            <a:r>
              <a:rPr kumimoji="0" lang="en-GB" sz="4000" b="0" i="0" u="none" strike="noStrike" kern="1200" cap="none" spc="0" normalizeH="0" noProof="0" dirty="0" smtClean="0">
                <a:ln>
                  <a:noFill/>
                </a:ln>
                <a:solidFill>
                  <a:schemeClr val="tx1"/>
                </a:solidFill>
                <a:effectLst/>
                <a:uLnTx/>
                <a:uFillTx/>
                <a:latin typeface="+mj-lt"/>
                <a:ea typeface="+mj-ea"/>
                <a:cs typeface="+mj-cs"/>
              </a:rPr>
              <a:t>use</a:t>
            </a:r>
            <a:endParaRPr kumimoji="0" lang="en-GB"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36912"/>
            <a:ext cx="7067128" cy="1143000"/>
          </a:xfrm>
        </p:spPr>
        <p:txBody>
          <a:bodyPr>
            <a:normAutofit fontScale="90000"/>
          </a:bodyPr>
          <a:lstStyle/>
          <a:p>
            <a:r>
              <a:rPr lang="en-GB" sz="4000" dirty="0" err="1" smtClean="0">
                <a:solidFill>
                  <a:srgbClr val="7030A0"/>
                </a:solidFill>
              </a:rPr>
              <a:t>Hjelmslev</a:t>
            </a:r>
            <a:r>
              <a:rPr lang="en-GB" sz="4000" dirty="0" smtClean="0">
                <a:solidFill>
                  <a:srgbClr val="7030A0"/>
                </a:solidFill>
              </a:rPr>
              <a:t> and multimodal grammar</a:t>
            </a:r>
            <a:endParaRPr lang="en-GB" sz="4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fontScale="90000"/>
          </a:bodyPr>
          <a:lstStyle/>
          <a:p>
            <a:r>
              <a:rPr lang="en-GB" sz="4000" dirty="0" smtClean="0"/>
              <a:t>Language in different manifestations</a:t>
            </a:r>
            <a:endParaRPr lang="en-GB" sz="4000" dirty="0"/>
          </a:p>
        </p:txBody>
      </p:sp>
      <p:sp>
        <p:nvSpPr>
          <p:cNvPr id="3" name="Inhaltsplatzhalter 2"/>
          <p:cNvSpPr>
            <a:spLocks noGrp="1"/>
          </p:cNvSpPr>
          <p:nvPr>
            <p:ph idx="1"/>
          </p:nvPr>
        </p:nvSpPr>
        <p:spPr>
          <a:xfrm>
            <a:off x="899592" y="1888233"/>
            <a:ext cx="7992888" cy="4061047"/>
          </a:xfrm>
        </p:spPr>
        <p:txBody>
          <a:bodyPr>
            <a:normAutofit fontScale="77500" lnSpcReduction="20000"/>
          </a:bodyPr>
          <a:lstStyle/>
          <a:p>
            <a:pPr>
              <a:spcBef>
                <a:spcPts val="600"/>
              </a:spcBef>
              <a:spcAft>
                <a:spcPts val="1600"/>
              </a:spcAft>
            </a:pPr>
            <a:r>
              <a:rPr lang="en-GB" sz="2800" dirty="0" err="1" smtClean="0"/>
              <a:t>Glossematics</a:t>
            </a:r>
            <a:r>
              <a:rPr lang="en-GB" sz="2800" dirty="0" smtClean="0"/>
              <a:t> doesn’t privilege </a:t>
            </a:r>
            <a:r>
              <a:rPr lang="en-GB" sz="2800" dirty="0" smtClean="0">
                <a:solidFill>
                  <a:schemeClr val="accent3">
                    <a:lumMod val="50000"/>
                  </a:schemeClr>
                </a:solidFill>
              </a:rPr>
              <a:t>speech</a:t>
            </a:r>
            <a:r>
              <a:rPr lang="en-GB" sz="2800" dirty="0" smtClean="0"/>
              <a:t> over </a:t>
            </a:r>
            <a:r>
              <a:rPr lang="en-GB" sz="2800" dirty="0" smtClean="0">
                <a:solidFill>
                  <a:schemeClr val="accent3">
                    <a:lumMod val="50000"/>
                  </a:schemeClr>
                </a:solidFill>
              </a:rPr>
              <a:t>gesture</a:t>
            </a:r>
            <a:r>
              <a:rPr lang="en-GB" sz="2800" dirty="0" smtClean="0"/>
              <a:t>, and criticises the dominance of phonetics</a:t>
            </a:r>
            <a:endParaRPr lang="en-GB" sz="2800" dirty="0" smtClean="0">
              <a:solidFill>
                <a:schemeClr val="accent3">
                  <a:lumMod val="75000"/>
                </a:schemeClr>
              </a:solidFill>
            </a:endParaRPr>
          </a:p>
          <a:p>
            <a:pPr>
              <a:spcBef>
                <a:spcPts val="600"/>
              </a:spcBef>
              <a:spcAft>
                <a:spcPts val="1600"/>
              </a:spcAft>
            </a:pPr>
            <a:r>
              <a:rPr lang="en-GB" sz="2800" dirty="0" smtClean="0"/>
              <a:t>The integral text is the only ‘input’ for analysis</a:t>
            </a:r>
          </a:p>
          <a:p>
            <a:pPr lvl="1">
              <a:spcBef>
                <a:spcPts val="600"/>
              </a:spcBef>
              <a:spcAft>
                <a:spcPts val="1600"/>
              </a:spcAft>
              <a:buNone/>
            </a:pPr>
            <a:r>
              <a:rPr lang="en-GB" sz="2400" dirty="0" smtClean="0"/>
              <a:t>	</a:t>
            </a:r>
            <a:r>
              <a:rPr lang="en-GB" sz="2400" dirty="0" smtClean="0">
                <a:solidFill>
                  <a:schemeClr val="accent2">
                    <a:lumMod val="75000"/>
                  </a:schemeClr>
                </a:solidFill>
              </a:rPr>
              <a:t>“The long supremacy of conventional phonetics has, moreover, had the effect of restricting the linguists’ conception even of ‘natural’ language in a way that is demonstrably unempirical, </a:t>
            </a:r>
            <a:r>
              <a:rPr lang="en-GB" sz="2400" i="1" dirty="0" smtClean="0">
                <a:solidFill>
                  <a:schemeClr val="accent2">
                    <a:lumMod val="75000"/>
                  </a:schemeClr>
                </a:solidFill>
              </a:rPr>
              <a:t>i.e.</a:t>
            </a:r>
            <a:r>
              <a:rPr lang="en-GB" sz="2400" dirty="0" smtClean="0">
                <a:solidFill>
                  <a:schemeClr val="accent2">
                    <a:lumMod val="75000"/>
                  </a:schemeClr>
                </a:solidFill>
              </a:rPr>
              <a:t>, inappropriate because non-exhaustive. It has been supposed that the expression-substance of a spoken language must consist exclusively of ‘sounds.’ Thus, as has been pointed out by [</a:t>
            </a:r>
            <a:r>
              <a:rPr lang="en-GB" sz="2400" dirty="0" err="1" smtClean="0">
                <a:solidFill>
                  <a:srgbClr val="7030A0"/>
                </a:solidFill>
              </a:rPr>
              <a:t>Eberhard</a:t>
            </a:r>
            <a:r>
              <a:rPr lang="en-GB" sz="2400" dirty="0" smtClean="0">
                <a:solidFill>
                  <a:srgbClr val="7030A0"/>
                </a:solidFill>
              </a:rPr>
              <a:t> und Kurt </a:t>
            </a:r>
            <a:r>
              <a:rPr lang="en-GB" sz="2400" dirty="0" err="1" smtClean="0">
                <a:solidFill>
                  <a:srgbClr val="7030A0"/>
                </a:solidFill>
              </a:rPr>
              <a:t>Zwirner</a:t>
            </a:r>
            <a:r>
              <a:rPr lang="en-GB" sz="2400" dirty="0" smtClean="0">
                <a:solidFill>
                  <a:schemeClr val="accent2">
                    <a:lumMod val="75000"/>
                  </a:schemeClr>
                </a:solidFill>
              </a:rPr>
              <a:t>] in particular, the fact has been overlooked that speech is accompanied by, and that certain components of speech can be replaced by, gesture, […] very nearly all the striate musculature, cooperate in the exercise of ‘natural language’.”</a:t>
            </a:r>
            <a:r>
              <a:rPr lang="en-GB" sz="2400" dirty="0" smtClean="0"/>
              <a:t> (</a:t>
            </a:r>
            <a:r>
              <a:rPr lang="en-GB" sz="2400" dirty="0" err="1" smtClean="0">
                <a:solidFill>
                  <a:srgbClr val="7030A0"/>
                </a:solidFill>
              </a:rPr>
              <a:t>Hjelmslev</a:t>
            </a:r>
            <a:r>
              <a:rPr lang="en-GB" sz="2400" dirty="0" smtClean="0"/>
              <a:t>, </a:t>
            </a:r>
            <a:r>
              <a:rPr lang="en-GB" sz="2400" i="1" dirty="0" smtClean="0"/>
              <a:t>Prolegomena</a:t>
            </a:r>
            <a:r>
              <a:rPr lang="en-GB" sz="2400" dirty="0" smtClean="0"/>
              <a:t>: 103)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smtClean="0"/>
              <a:t>Towards multimodal grammar</a:t>
            </a:r>
            <a:endParaRPr lang="en-GB" sz="4000" dirty="0"/>
          </a:p>
        </p:txBody>
      </p:sp>
      <p:sp>
        <p:nvSpPr>
          <p:cNvPr id="3" name="Inhaltsplatzhalter 2"/>
          <p:cNvSpPr>
            <a:spLocks noGrp="1"/>
          </p:cNvSpPr>
          <p:nvPr>
            <p:ph idx="1"/>
          </p:nvPr>
        </p:nvSpPr>
        <p:spPr>
          <a:xfrm>
            <a:off x="899592" y="1888233"/>
            <a:ext cx="7992888" cy="4637111"/>
          </a:xfrm>
        </p:spPr>
        <p:txBody>
          <a:bodyPr>
            <a:normAutofit fontScale="85000" lnSpcReduction="20000"/>
          </a:bodyPr>
          <a:lstStyle/>
          <a:p>
            <a:pPr>
              <a:spcBef>
                <a:spcPts val="600"/>
              </a:spcBef>
              <a:spcAft>
                <a:spcPts val="1600"/>
              </a:spcAft>
            </a:pPr>
            <a:r>
              <a:rPr lang="en-GB" sz="2800" dirty="0" smtClean="0"/>
              <a:t>Thus, </a:t>
            </a:r>
            <a:r>
              <a:rPr lang="en-GB" sz="2800" dirty="0" err="1" smtClean="0">
                <a:solidFill>
                  <a:srgbClr val="7030A0"/>
                </a:solidFill>
              </a:rPr>
              <a:t>Hjelmslev</a:t>
            </a:r>
            <a:r>
              <a:rPr lang="en-GB" sz="2800" dirty="0" smtClean="0"/>
              <a:t> explicitly includes </a:t>
            </a:r>
            <a:r>
              <a:rPr lang="en-GB" sz="2800" dirty="0" smtClean="0">
                <a:solidFill>
                  <a:schemeClr val="accent3">
                    <a:lumMod val="50000"/>
                  </a:schemeClr>
                </a:solidFill>
              </a:rPr>
              <a:t>gesture</a:t>
            </a:r>
            <a:r>
              <a:rPr lang="en-GB" sz="2800" dirty="0" smtClean="0"/>
              <a:t>, </a:t>
            </a:r>
            <a:r>
              <a:rPr lang="en-GB" sz="2800" dirty="0" smtClean="0">
                <a:solidFill>
                  <a:schemeClr val="accent3">
                    <a:lumMod val="50000"/>
                  </a:schemeClr>
                </a:solidFill>
              </a:rPr>
              <a:t>facial expression</a:t>
            </a:r>
            <a:r>
              <a:rPr lang="en-GB" sz="2800" dirty="0" smtClean="0"/>
              <a:t>, and </a:t>
            </a:r>
            <a:r>
              <a:rPr lang="en-GB" sz="2800" dirty="0" smtClean="0">
                <a:solidFill>
                  <a:schemeClr val="accent3">
                    <a:lumMod val="50000"/>
                  </a:schemeClr>
                </a:solidFill>
              </a:rPr>
              <a:t>body posture </a:t>
            </a:r>
            <a:r>
              <a:rPr lang="en-GB" sz="2800" dirty="0" smtClean="0"/>
              <a:t>in language</a:t>
            </a:r>
          </a:p>
          <a:p>
            <a:pPr>
              <a:spcBef>
                <a:spcPts val="600"/>
              </a:spcBef>
              <a:spcAft>
                <a:spcPts val="1600"/>
              </a:spcAft>
            </a:pPr>
            <a:r>
              <a:rPr lang="en-GB" sz="2800" dirty="0" smtClean="0"/>
              <a:t>In </a:t>
            </a:r>
            <a:r>
              <a:rPr lang="en-GB" sz="2800" dirty="0" err="1" smtClean="0"/>
              <a:t>glossematics</a:t>
            </a:r>
            <a:r>
              <a:rPr lang="en-GB" sz="2800" dirty="0" smtClean="0"/>
              <a:t>, these are not separate “sign systems” or “modes”, but an integral whole</a:t>
            </a:r>
          </a:p>
          <a:p>
            <a:pPr>
              <a:spcBef>
                <a:spcPts val="600"/>
              </a:spcBef>
              <a:spcAft>
                <a:spcPts val="1600"/>
              </a:spcAft>
            </a:pPr>
            <a:r>
              <a:rPr lang="en-GB" sz="2800" dirty="0" smtClean="0"/>
              <a:t>Each language gives a different </a:t>
            </a:r>
            <a:r>
              <a:rPr lang="en-GB" sz="2800" dirty="0" smtClean="0">
                <a:solidFill>
                  <a:srgbClr val="0070C0"/>
                </a:solidFill>
              </a:rPr>
              <a:t>form</a:t>
            </a:r>
            <a:r>
              <a:rPr lang="en-GB" sz="2800" dirty="0" smtClean="0"/>
              <a:t> to a previously amorphous </a:t>
            </a:r>
            <a:r>
              <a:rPr lang="en-GB" sz="2800" dirty="0" smtClean="0">
                <a:solidFill>
                  <a:srgbClr val="0070C0"/>
                </a:solidFill>
              </a:rPr>
              <a:t>material</a:t>
            </a:r>
            <a:r>
              <a:rPr lang="en-GB" sz="2800" dirty="0" smtClean="0"/>
              <a:t>, forming it to a </a:t>
            </a:r>
            <a:r>
              <a:rPr lang="en-GB" sz="2800" dirty="0" smtClean="0">
                <a:solidFill>
                  <a:srgbClr val="0070C0"/>
                </a:solidFill>
              </a:rPr>
              <a:t>substance</a:t>
            </a:r>
          </a:p>
          <a:p>
            <a:pPr>
              <a:spcBef>
                <a:spcPts val="600"/>
              </a:spcBef>
              <a:spcAft>
                <a:spcPts val="1600"/>
              </a:spcAft>
            </a:pPr>
            <a:r>
              <a:rPr lang="en-GB" sz="2800" dirty="0" smtClean="0"/>
              <a:t>Language (= pure </a:t>
            </a:r>
            <a:r>
              <a:rPr lang="en-GB" sz="2800" dirty="0" smtClean="0">
                <a:solidFill>
                  <a:srgbClr val="0070C0"/>
                </a:solidFill>
              </a:rPr>
              <a:t>form</a:t>
            </a:r>
            <a:r>
              <a:rPr lang="en-GB" sz="2800" dirty="0" smtClean="0"/>
              <a:t>) </a:t>
            </a:r>
            <a:r>
              <a:rPr lang="en-GB" sz="2800" dirty="0" smtClean="0">
                <a:solidFill>
                  <a:schemeClr val="accent3">
                    <a:lumMod val="50000"/>
                  </a:schemeClr>
                </a:solidFill>
              </a:rPr>
              <a:t>manifests</a:t>
            </a:r>
            <a:r>
              <a:rPr lang="en-GB" sz="2800" dirty="0" smtClean="0">
                <a:solidFill>
                  <a:srgbClr val="0070C0"/>
                </a:solidFill>
              </a:rPr>
              <a:t> </a:t>
            </a:r>
            <a:r>
              <a:rPr lang="en-GB" sz="2800" dirty="0" smtClean="0"/>
              <a:t>itself in different </a:t>
            </a:r>
            <a:r>
              <a:rPr lang="en-GB" sz="2800" dirty="0" smtClean="0">
                <a:solidFill>
                  <a:srgbClr val="0070C0"/>
                </a:solidFill>
              </a:rPr>
              <a:t>substances</a:t>
            </a:r>
            <a:r>
              <a:rPr lang="en-GB" sz="2800" dirty="0" smtClean="0"/>
              <a:t> (modes)</a:t>
            </a:r>
            <a:endParaRPr lang="en-GB" sz="2800" dirty="0" smtClean="0">
              <a:solidFill>
                <a:srgbClr val="0070C0"/>
              </a:solidFill>
            </a:endParaRPr>
          </a:p>
          <a:p>
            <a:pPr>
              <a:spcBef>
                <a:spcPts val="600"/>
              </a:spcBef>
              <a:spcAft>
                <a:spcPts val="1600"/>
              </a:spcAft>
            </a:pPr>
            <a:r>
              <a:rPr lang="en-GB" sz="2800" dirty="0" smtClean="0"/>
              <a:t>For each language, a </a:t>
            </a:r>
            <a:r>
              <a:rPr lang="en-GB" sz="2800" dirty="0" smtClean="0">
                <a:solidFill>
                  <a:schemeClr val="accent6">
                    <a:lumMod val="75000"/>
                  </a:schemeClr>
                </a:solidFill>
              </a:rPr>
              <a:t>multimodal grammar </a:t>
            </a:r>
            <a:r>
              <a:rPr lang="en-GB" sz="2800" dirty="0" smtClean="0"/>
              <a:t>has to be developed that includes all modes (= </a:t>
            </a:r>
            <a:r>
              <a:rPr lang="en-GB" sz="2800" dirty="0" smtClean="0">
                <a:solidFill>
                  <a:srgbClr val="0070C0"/>
                </a:solidFill>
              </a:rPr>
              <a:t>substances</a:t>
            </a:r>
            <a:r>
              <a:rPr lang="en-GB" sz="2800" dirty="0" smtClean="0"/>
              <a:t>)</a:t>
            </a:r>
          </a:p>
          <a:p>
            <a:pPr>
              <a:spcBef>
                <a:spcPts val="600"/>
              </a:spcBef>
              <a:spcAft>
                <a:spcPts val="1600"/>
              </a:spcAft>
            </a:pPr>
            <a:endParaRPr lang="en-GB" sz="2800" dirty="0" smtClean="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36912"/>
            <a:ext cx="7067128" cy="1143000"/>
          </a:xfrm>
        </p:spPr>
        <p:txBody>
          <a:bodyPr>
            <a:normAutofit/>
          </a:bodyPr>
          <a:lstStyle/>
          <a:p>
            <a:r>
              <a:rPr lang="en-GB" sz="4000" dirty="0" smtClean="0">
                <a:solidFill>
                  <a:schemeClr val="accent3">
                    <a:lumMod val="75000"/>
                  </a:schemeClr>
                </a:solidFill>
              </a:rPr>
              <a:t>Louis </a:t>
            </a:r>
            <a:r>
              <a:rPr lang="en-GB" sz="4000" dirty="0" err="1" smtClean="0">
                <a:solidFill>
                  <a:schemeClr val="accent3">
                    <a:lumMod val="75000"/>
                  </a:schemeClr>
                </a:solidFill>
              </a:rPr>
              <a:t>Hjelmslev</a:t>
            </a:r>
            <a:endParaRPr lang="en-GB" sz="4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smtClean="0"/>
              <a:t>Towards multimodal grammar</a:t>
            </a:r>
            <a:endParaRPr lang="en-GB" sz="4000" i="1" dirty="0"/>
          </a:p>
        </p:txBody>
      </p:sp>
      <p:sp>
        <p:nvSpPr>
          <p:cNvPr id="3" name="Inhaltsplatzhalter 2"/>
          <p:cNvSpPr>
            <a:spLocks noGrp="1"/>
          </p:cNvSpPr>
          <p:nvPr>
            <p:ph idx="1"/>
          </p:nvPr>
        </p:nvSpPr>
        <p:spPr>
          <a:xfrm>
            <a:off x="899592" y="1888233"/>
            <a:ext cx="7992888" cy="3124943"/>
          </a:xfrm>
        </p:spPr>
        <p:txBody>
          <a:bodyPr>
            <a:normAutofit fontScale="92500" lnSpcReduction="20000"/>
          </a:bodyPr>
          <a:lstStyle/>
          <a:p>
            <a:pPr>
              <a:spcBef>
                <a:spcPts val="600"/>
              </a:spcBef>
              <a:spcAft>
                <a:spcPts val="1600"/>
              </a:spcAft>
            </a:pPr>
            <a:r>
              <a:rPr lang="en-GB" sz="2800" dirty="0" smtClean="0"/>
              <a:t>One</a:t>
            </a:r>
            <a:r>
              <a:rPr lang="en-GB" sz="2800" dirty="0" smtClean="0">
                <a:solidFill>
                  <a:srgbClr val="0070C0"/>
                </a:solidFill>
              </a:rPr>
              <a:t> form</a:t>
            </a:r>
            <a:r>
              <a:rPr lang="en-GB" sz="2800" dirty="0" smtClean="0"/>
              <a:t> (= single language) can manifest itself in different</a:t>
            </a:r>
            <a:r>
              <a:rPr lang="en-GB" sz="2800" dirty="0" smtClean="0">
                <a:solidFill>
                  <a:srgbClr val="0070C0"/>
                </a:solidFill>
              </a:rPr>
              <a:t> substances</a:t>
            </a:r>
            <a:r>
              <a:rPr lang="en-GB" sz="2800" dirty="0" smtClean="0"/>
              <a:t> (e.g. </a:t>
            </a:r>
            <a:r>
              <a:rPr lang="en-GB" sz="2800" dirty="0" smtClean="0">
                <a:solidFill>
                  <a:schemeClr val="accent3">
                    <a:lumMod val="50000"/>
                  </a:schemeClr>
                </a:solidFill>
              </a:rPr>
              <a:t>sound</a:t>
            </a:r>
            <a:r>
              <a:rPr lang="en-GB" sz="2800" dirty="0" smtClean="0"/>
              <a:t> and </a:t>
            </a:r>
            <a:r>
              <a:rPr lang="en-GB" sz="2800" dirty="0" smtClean="0">
                <a:solidFill>
                  <a:schemeClr val="accent3">
                    <a:lumMod val="50000"/>
                  </a:schemeClr>
                </a:solidFill>
              </a:rPr>
              <a:t>gesture</a:t>
            </a:r>
            <a:r>
              <a:rPr lang="en-GB" sz="2800" dirty="0" smtClean="0"/>
              <a:t>)</a:t>
            </a:r>
          </a:p>
          <a:p>
            <a:pPr>
              <a:spcBef>
                <a:spcPts val="600"/>
              </a:spcBef>
              <a:spcAft>
                <a:spcPts val="1600"/>
              </a:spcAft>
            </a:pPr>
            <a:r>
              <a:rPr lang="en-GB" sz="2800" dirty="0" err="1" smtClean="0">
                <a:solidFill>
                  <a:srgbClr val="7030A0"/>
                </a:solidFill>
              </a:rPr>
              <a:t>Hjelmslev</a:t>
            </a:r>
            <a:r>
              <a:rPr lang="en-GB" sz="2800" dirty="0" smtClean="0">
                <a:solidFill>
                  <a:srgbClr val="0070C0"/>
                </a:solidFill>
              </a:rPr>
              <a:t> </a:t>
            </a:r>
            <a:r>
              <a:rPr lang="en-GB" sz="2800" dirty="0" smtClean="0"/>
              <a:t>(Prolegomena: 103) explicitly points out that (following Saussure) </a:t>
            </a:r>
            <a:r>
              <a:rPr lang="en-GB" sz="2800" dirty="0" smtClean="0">
                <a:solidFill>
                  <a:srgbClr val="0070C0"/>
                </a:solidFill>
              </a:rPr>
              <a:t>substance </a:t>
            </a:r>
            <a:r>
              <a:rPr lang="en-GB" sz="2800" dirty="0" smtClean="0"/>
              <a:t>cannot be used to define a language</a:t>
            </a:r>
          </a:p>
          <a:p>
            <a:pPr>
              <a:spcBef>
                <a:spcPts val="600"/>
              </a:spcBef>
              <a:spcAft>
                <a:spcPts val="1600"/>
              </a:spcAft>
            </a:pPr>
            <a:r>
              <a:rPr lang="en-GB" sz="2800" dirty="0" err="1" smtClean="0">
                <a:solidFill>
                  <a:srgbClr val="7030A0"/>
                </a:solidFill>
              </a:rPr>
              <a:t>Hjelmslev</a:t>
            </a:r>
            <a:r>
              <a:rPr lang="en-GB" sz="2800" dirty="0" smtClean="0"/>
              <a:t> is thus not only a predecessor of </a:t>
            </a:r>
            <a:r>
              <a:rPr lang="en-GB" sz="2800" dirty="0" smtClean="0">
                <a:solidFill>
                  <a:srgbClr val="C00000"/>
                </a:solidFill>
              </a:rPr>
              <a:t>linguistic realism</a:t>
            </a:r>
            <a:r>
              <a:rPr lang="en-GB" sz="2800" dirty="0" smtClean="0"/>
              <a:t>, but also of </a:t>
            </a:r>
            <a:r>
              <a:rPr lang="en-GB" sz="2800" dirty="0" smtClean="0">
                <a:solidFill>
                  <a:srgbClr val="C00000"/>
                </a:solidFill>
              </a:rPr>
              <a:t>multimodality</a:t>
            </a:r>
            <a:r>
              <a:rPr lang="en-GB" sz="2800" dirty="0" smtClean="0"/>
              <a:t>!</a:t>
            </a:r>
            <a:endParaRPr lang="en-GB" sz="2800" dirty="0" smtClean="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de-DE" sz="4000" dirty="0" err="1" smtClean="0"/>
              <a:t>Bibliography</a:t>
            </a:r>
            <a:endParaRPr lang="de-DE" sz="2200" dirty="0"/>
          </a:p>
        </p:txBody>
      </p:sp>
      <p:sp>
        <p:nvSpPr>
          <p:cNvPr id="3" name="Inhaltsplatzhalter 2"/>
          <p:cNvSpPr>
            <a:spLocks noGrp="1"/>
          </p:cNvSpPr>
          <p:nvPr>
            <p:ph idx="1"/>
          </p:nvPr>
        </p:nvSpPr>
        <p:spPr>
          <a:xfrm>
            <a:off x="323528" y="1556792"/>
            <a:ext cx="8424936" cy="4464496"/>
          </a:xfrm>
        </p:spPr>
        <p:txBody>
          <a:bodyPr>
            <a:normAutofit fontScale="47500" lnSpcReduction="20000"/>
          </a:bodyPr>
          <a:lstStyle/>
          <a:p>
            <a:pPr>
              <a:spcBef>
                <a:spcPts val="0"/>
              </a:spcBef>
              <a:spcAft>
                <a:spcPts val="900"/>
              </a:spcAft>
            </a:pPr>
            <a:r>
              <a:rPr lang="en-GB" cap="small" dirty="0" smtClean="0"/>
              <a:t>Fricke</a:t>
            </a:r>
            <a:r>
              <a:rPr lang="de-DE" dirty="0" smtClean="0"/>
              <a:t>, Ellen (2012), </a:t>
            </a:r>
            <a:r>
              <a:rPr lang="de-DE" i="1" dirty="0" smtClean="0"/>
              <a:t>Grammatik multimodal: Wie Wörter und Gesten zusammenwirken</a:t>
            </a:r>
            <a:r>
              <a:rPr lang="de-DE" dirty="0" smtClean="0"/>
              <a:t>. </a:t>
            </a:r>
            <a:r>
              <a:rPr lang="en-GB" dirty="0" smtClean="0"/>
              <a:t>Berlin/New York: de </a:t>
            </a:r>
            <a:r>
              <a:rPr lang="en-GB" dirty="0" err="1" smtClean="0"/>
              <a:t>Gruyter</a:t>
            </a:r>
            <a:r>
              <a:rPr lang="en-GB" dirty="0" smtClean="0"/>
              <a:t>.</a:t>
            </a:r>
            <a:endParaRPr lang="en-GB" cap="small" dirty="0" smtClean="0"/>
          </a:p>
          <a:p>
            <a:pPr>
              <a:spcBef>
                <a:spcPts val="0"/>
              </a:spcBef>
              <a:spcAft>
                <a:spcPts val="900"/>
              </a:spcAft>
            </a:pPr>
            <a:r>
              <a:rPr lang="en-GB" cap="small" dirty="0" smtClean="0"/>
              <a:t>Fricke</a:t>
            </a:r>
            <a:r>
              <a:rPr lang="en-GB" dirty="0" smtClean="0"/>
              <a:t>, Ellen (2013), “Towards a unified grammar of gesture and speech: A multimodal approach”, in: Cornelia </a:t>
            </a:r>
            <a:r>
              <a:rPr lang="en-GB" dirty="0" err="1" smtClean="0"/>
              <a:t>Müller</a:t>
            </a:r>
            <a:r>
              <a:rPr lang="en-GB" dirty="0" smtClean="0"/>
              <a:t>, Alan </a:t>
            </a:r>
            <a:r>
              <a:rPr lang="en-GB" dirty="0" err="1" smtClean="0"/>
              <a:t>Cienki</a:t>
            </a:r>
            <a:r>
              <a:rPr lang="en-GB" dirty="0" smtClean="0"/>
              <a:t>, Ellen Fricke et al. (eds.), </a:t>
            </a:r>
            <a:r>
              <a:rPr lang="en-GB" i="1" dirty="0" smtClean="0"/>
              <a:t>Body – Language – Communication. An International Handbook on Multimodality in Human Interaction</a:t>
            </a:r>
            <a:r>
              <a:rPr lang="en-GB" dirty="0" smtClean="0"/>
              <a:t>. Berlin/Boston: De </a:t>
            </a:r>
            <a:r>
              <a:rPr lang="en-GB" dirty="0" err="1" smtClean="0"/>
              <a:t>Gruyter</a:t>
            </a:r>
            <a:r>
              <a:rPr lang="en-GB" dirty="0" smtClean="0"/>
              <a:t> Mouton, vol. 1, 733–754.</a:t>
            </a:r>
          </a:p>
          <a:p>
            <a:pPr>
              <a:spcBef>
                <a:spcPts val="0"/>
              </a:spcBef>
              <a:spcAft>
                <a:spcPts val="900"/>
              </a:spcAft>
            </a:pPr>
            <a:r>
              <a:rPr lang="en-GB" cap="small" dirty="0" err="1" smtClean="0"/>
              <a:t>Hjelmslev</a:t>
            </a:r>
            <a:r>
              <a:rPr lang="en-GB" dirty="0" smtClean="0"/>
              <a:t>, Louis (1936),</a:t>
            </a:r>
            <a:r>
              <a:rPr lang="en-GB" i="1" dirty="0" smtClean="0"/>
              <a:t> An Outline of </a:t>
            </a:r>
            <a:r>
              <a:rPr lang="en-GB" i="1" dirty="0" err="1" smtClean="0"/>
              <a:t>Glossematics</a:t>
            </a:r>
            <a:r>
              <a:rPr lang="en-GB" dirty="0" smtClean="0"/>
              <a:t>. </a:t>
            </a:r>
            <a:r>
              <a:rPr lang="en-GB" dirty="0" err="1" smtClean="0"/>
              <a:t>Kopenhagen</a:t>
            </a:r>
            <a:r>
              <a:rPr lang="en-GB" dirty="0" smtClean="0"/>
              <a:t>: Levin </a:t>
            </a:r>
            <a:r>
              <a:rPr lang="en-GB" dirty="0" err="1" smtClean="0"/>
              <a:t>og</a:t>
            </a:r>
            <a:r>
              <a:rPr lang="en-GB" dirty="0" smtClean="0"/>
              <a:t> </a:t>
            </a:r>
            <a:r>
              <a:rPr lang="en-GB" dirty="0" err="1" smtClean="0"/>
              <a:t>Munksgaard</a:t>
            </a:r>
            <a:r>
              <a:rPr lang="en-GB" dirty="0" smtClean="0"/>
              <a:t>.</a:t>
            </a:r>
          </a:p>
          <a:p>
            <a:pPr>
              <a:spcBef>
                <a:spcPts val="0"/>
              </a:spcBef>
              <a:spcAft>
                <a:spcPts val="900"/>
              </a:spcAft>
            </a:pPr>
            <a:r>
              <a:rPr lang="en-GB" cap="small" dirty="0" err="1" smtClean="0"/>
              <a:t>Hjelmslev</a:t>
            </a:r>
            <a:r>
              <a:rPr lang="en-GB" dirty="0" smtClean="0"/>
              <a:t>, Louis (1963), </a:t>
            </a:r>
            <a:r>
              <a:rPr lang="en-GB" i="1" dirty="0" smtClean="0"/>
              <a:t>Prolegomena to a Theory of Language</a:t>
            </a:r>
            <a:r>
              <a:rPr lang="en-GB" dirty="0" smtClean="0"/>
              <a:t>. Madison: University of Wisconsin Press. Translated by Francis J. Whitfield. First published as (1943): </a:t>
            </a:r>
            <a:r>
              <a:rPr lang="en-GB" i="1" dirty="0" err="1" smtClean="0"/>
              <a:t>Omkring</a:t>
            </a:r>
            <a:r>
              <a:rPr lang="en-GB" i="1" dirty="0" smtClean="0"/>
              <a:t> </a:t>
            </a:r>
            <a:r>
              <a:rPr lang="en-GB" i="1" dirty="0" err="1" smtClean="0"/>
              <a:t>sprogteoriens</a:t>
            </a:r>
            <a:r>
              <a:rPr lang="en-GB" i="1" dirty="0" smtClean="0"/>
              <a:t> </a:t>
            </a:r>
            <a:r>
              <a:rPr lang="en-GB" i="1" dirty="0" err="1" smtClean="0"/>
              <a:t>grundlæggelse</a:t>
            </a:r>
            <a:r>
              <a:rPr lang="en-GB" i="1" dirty="0" smtClean="0"/>
              <a:t>. </a:t>
            </a:r>
            <a:r>
              <a:rPr lang="en-GB" dirty="0" err="1" smtClean="0"/>
              <a:t>Kopenhagen</a:t>
            </a:r>
            <a:r>
              <a:rPr lang="en-GB" dirty="0" smtClean="0"/>
              <a:t>: </a:t>
            </a:r>
            <a:r>
              <a:rPr lang="en-GB" dirty="0" err="1" smtClean="0"/>
              <a:t>Munksgaard</a:t>
            </a:r>
            <a:r>
              <a:rPr lang="en-GB" dirty="0" smtClean="0"/>
              <a:t>.</a:t>
            </a:r>
          </a:p>
          <a:p>
            <a:pPr>
              <a:spcBef>
                <a:spcPts val="0"/>
              </a:spcBef>
              <a:spcAft>
                <a:spcPts val="900"/>
              </a:spcAft>
            </a:pPr>
            <a:r>
              <a:rPr lang="en-GB" cap="small" dirty="0" smtClean="0"/>
              <a:t>Johansen</a:t>
            </a:r>
            <a:r>
              <a:rPr lang="en-GB" dirty="0" smtClean="0"/>
              <a:t>, </a:t>
            </a:r>
            <a:r>
              <a:rPr lang="en-GB" dirty="0" err="1" smtClean="0"/>
              <a:t>Jørgen</a:t>
            </a:r>
            <a:r>
              <a:rPr lang="en-GB" dirty="0" smtClean="0"/>
              <a:t> Dines (1998), “</a:t>
            </a:r>
            <a:r>
              <a:rPr lang="en-GB" dirty="0" err="1" smtClean="0"/>
              <a:t>Hjelmslev</a:t>
            </a:r>
            <a:r>
              <a:rPr lang="en-GB" dirty="0" smtClean="0"/>
              <a:t> and </a:t>
            </a:r>
            <a:r>
              <a:rPr lang="en-GB" dirty="0" err="1" smtClean="0"/>
              <a:t>Glossematics</a:t>
            </a:r>
            <a:r>
              <a:rPr lang="en-GB" dirty="0" smtClean="0"/>
              <a:t>”, in: Posner, Roland, Klaus </a:t>
            </a:r>
            <a:r>
              <a:rPr lang="en-GB" dirty="0" err="1" smtClean="0"/>
              <a:t>Robering</a:t>
            </a:r>
            <a:r>
              <a:rPr lang="en-GB" dirty="0" smtClean="0"/>
              <a:t> und Thomas A. </a:t>
            </a:r>
            <a:r>
              <a:rPr lang="en-GB" dirty="0" err="1" smtClean="0"/>
              <a:t>Sebeok</a:t>
            </a:r>
            <a:r>
              <a:rPr lang="en-GB" dirty="0" smtClean="0"/>
              <a:t> (Hg.) (1997–2004), </a:t>
            </a:r>
            <a:r>
              <a:rPr lang="en-GB" i="1" dirty="0" err="1" smtClean="0"/>
              <a:t>Semiotik</a:t>
            </a:r>
            <a:r>
              <a:rPr lang="en-GB" i="1" dirty="0" smtClean="0"/>
              <a:t> / Semiotics. </a:t>
            </a:r>
            <a:r>
              <a:rPr lang="en-GB" i="1" dirty="0" err="1" smtClean="0"/>
              <a:t>Ein</a:t>
            </a:r>
            <a:r>
              <a:rPr lang="en-GB" i="1" dirty="0" smtClean="0"/>
              <a:t> </a:t>
            </a:r>
            <a:r>
              <a:rPr lang="en-GB" i="1" dirty="0" err="1" smtClean="0"/>
              <a:t>Handbuch</a:t>
            </a:r>
            <a:r>
              <a:rPr lang="en-GB" i="1" dirty="0" smtClean="0"/>
              <a:t> </a:t>
            </a:r>
            <a:r>
              <a:rPr lang="en-GB" i="1" dirty="0" err="1" smtClean="0"/>
              <a:t>zu</a:t>
            </a:r>
            <a:r>
              <a:rPr lang="en-GB" i="1" dirty="0" smtClean="0"/>
              <a:t> den </a:t>
            </a:r>
            <a:r>
              <a:rPr lang="en-GB" i="1" dirty="0" err="1" smtClean="0"/>
              <a:t>zeichentheoretischen</a:t>
            </a:r>
            <a:r>
              <a:rPr lang="en-GB" i="1" dirty="0" smtClean="0"/>
              <a:t> </a:t>
            </a:r>
            <a:r>
              <a:rPr lang="en-GB" i="1" dirty="0" err="1" smtClean="0"/>
              <a:t>Grundlagen</a:t>
            </a:r>
            <a:r>
              <a:rPr lang="en-GB" i="1" dirty="0" smtClean="0"/>
              <a:t> von </a:t>
            </a:r>
            <a:r>
              <a:rPr lang="en-GB" i="1" dirty="0" err="1" smtClean="0"/>
              <a:t>Natur</a:t>
            </a:r>
            <a:r>
              <a:rPr lang="en-GB" i="1" dirty="0" smtClean="0"/>
              <a:t> und </a:t>
            </a:r>
            <a:r>
              <a:rPr lang="en-GB" i="1" dirty="0" err="1" smtClean="0"/>
              <a:t>Kultur</a:t>
            </a:r>
            <a:r>
              <a:rPr lang="en-GB" i="1" dirty="0" smtClean="0"/>
              <a:t>. </a:t>
            </a:r>
            <a:r>
              <a:rPr lang="en-GB" dirty="0" smtClean="0"/>
              <a:t>4 vols. Berlin: de </a:t>
            </a:r>
            <a:r>
              <a:rPr lang="en-GB" dirty="0" err="1" smtClean="0"/>
              <a:t>Gruyter</a:t>
            </a:r>
            <a:r>
              <a:rPr lang="en-GB" dirty="0" smtClean="0"/>
              <a:t>, vol. 2: 2272–2289.</a:t>
            </a:r>
          </a:p>
          <a:p>
            <a:pPr>
              <a:spcBef>
                <a:spcPts val="0"/>
              </a:spcBef>
              <a:spcAft>
                <a:spcPts val="900"/>
              </a:spcAft>
            </a:pPr>
            <a:r>
              <a:rPr lang="en-GB" cap="small" dirty="0" err="1" smtClean="0"/>
              <a:t>Neef</a:t>
            </a:r>
            <a:r>
              <a:rPr lang="en-GB" dirty="0" smtClean="0"/>
              <a:t>, Martin (2014), “Das </a:t>
            </a:r>
            <a:r>
              <a:rPr lang="en-GB" dirty="0" err="1" smtClean="0"/>
              <a:t>nächste</a:t>
            </a:r>
            <a:r>
              <a:rPr lang="en-GB" dirty="0" smtClean="0"/>
              <a:t> </a:t>
            </a:r>
            <a:r>
              <a:rPr lang="en-GB" dirty="0" err="1" smtClean="0"/>
              <a:t>Paradigma</a:t>
            </a:r>
            <a:r>
              <a:rPr lang="en-GB" dirty="0" smtClean="0"/>
              <a:t>: </a:t>
            </a:r>
            <a:r>
              <a:rPr lang="en-GB" dirty="0" err="1" smtClean="0"/>
              <a:t>Realistische</a:t>
            </a:r>
            <a:r>
              <a:rPr lang="en-GB" dirty="0" smtClean="0"/>
              <a:t> </a:t>
            </a:r>
            <a:r>
              <a:rPr lang="en-GB" dirty="0" err="1" smtClean="0"/>
              <a:t>Linguistik</a:t>
            </a:r>
            <a:r>
              <a:rPr lang="en-GB" dirty="0" smtClean="0"/>
              <a:t>”. </a:t>
            </a:r>
            <a:r>
              <a:rPr lang="en-GB" i="1" dirty="0" err="1" smtClean="0"/>
              <a:t>Muttersprache</a:t>
            </a:r>
            <a:r>
              <a:rPr lang="en-GB" dirty="0" smtClean="0"/>
              <a:t> 2/2014: 105-120.</a:t>
            </a:r>
          </a:p>
          <a:p>
            <a:pPr>
              <a:spcBef>
                <a:spcPts val="0"/>
              </a:spcBef>
              <a:spcAft>
                <a:spcPts val="900"/>
              </a:spcAft>
            </a:pPr>
            <a:r>
              <a:rPr lang="en-GB" cap="small" dirty="0" err="1" smtClean="0"/>
              <a:t>Nöth</a:t>
            </a:r>
            <a:r>
              <a:rPr lang="en-GB" dirty="0" smtClean="0"/>
              <a:t>, Winfried (2000), </a:t>
            </a:r>
            <a:r>
              <a:rPr lang="en-GB" i="1" dirty="0" err="1" smtClean="0"/>
              <a:t>Handbuch</a:t>
            </a:r>
            <a:r>
              <a:rPr lang="en-GB" i="1" dirty="0" smtClean="0"/>
              <a:t> </a:t>
            </a:r>
            <a:r>
              <a:rPr lang="en-GB" i="1" dirty="0" err="1" smtClean="0"/>
              <a:t>der</a:t>
            </a:r>
            <a:r>
              <a:rPr lang="en-GB" i="1" dirty="0" smtClean="0"/>
              <a:t> </a:t>
            </a:r>
            <a:r>
              <a:rPr lang="en-GB" i="1" dirty="0" err="1" smtClean="0"/>
              <a:t>Semiotik</a:t>
            </a:r>
            <a:r>
              <a:rPr lang="en-GB" dirty="0" smtClean="0"/>
              <a:t>. 2nd, revised ed. Stuttgart: Metzler. 78–87.</a:t>
            </a:r>
          </a:p>
          <a:p>
            <a:pPr>
              <a:spcBef>
                <a:spcPts val="0"/>
              </a:spcBef>
              <a:spcAft>
                <a:spcPts val="900"/>
              </a:spcAft>
            </a:pPr>
            <a:r>
              <a:rPr lang="en-GB" cap="small" dirty="0" smtClean="0"/>
              <a:t>Siefkes</a:t>
            </a:r>
            <a:r>
              <a:rPr lang="en-GB" dirty="0" smtClean="0"/>
              <a:t>, Martin (2015), “Sturm auf die </a:t>
            </a:r>
            <a:r>
              <a:rPr lang="en-GB" dirty="0" err="1" smtClean="0"/>
              <a:t>Zeichen</a:t>
            </a:r>
            <a:r>
              <a:rPr lang="en-GB" dirty="0" smtClean="0"/>
              <a:t>. Was die </a:t>
            </a:r>
            <a:r>
              <a:rPr lang="en-GB" dirty="0" err="1" smtClean="0"/>
              <a:t>Semiotik</a:t>
            </a:r>
            <a:r>
              <a:rPr lang="en-GB" dirty="0" smtClean="0"/>
              <a:t> von </a:t>
            </a:r>
            <a:r>
              <a:rPr lang="en-GB" dirty="0" err="1" smtClean="0"/>
              <a:t>ihren</a:t>
            </a:r>
            <a:r>
              <a:rPr lang="en-GB" dirty="0" smtClean="0"/>
              <a:t> </a:t>
            </a:r>
            <a:r>
              <a:rPr lang="en-GB" dirty="0" err="1" smtClean="0"/>
              <a:t>Kritikern</a:t>
            </a:r>
            <a:r>
              <a:rPr lang="en-GB" dirty="0" smtClean="0"/>
              <a:t> </a:t>
            </a:r>
            <a:r>
              <a:rPr lang="en-GB" dirty="0" err="1" smtClean="0"/>
              <a:t>lernen</a:t>
            </a:r>
            <a:r>
              <a:rPr lang="en-GB" dirty="0" smtClean="0"/>
              <a:t> </a:t>
            </a:r>
            <a:r>
              <a:rPr lang="en-GB" dirty="0" err="1" smtClean="0"/>
              <a:t>kann</a:t>
            </a:r>
            <a:r>
              <a:rPr lang="en-GB" dirty="0" smtClean="0"/>
              <a:t>”. </a:t>
            </a:r>
            <a:r>
              <a:rPr lang="en-GB" i="1" dirty="0" err="1" smtClean="0"/>
              <a:t>Schriften</a:t>
            </a:r>
            <a:r>
              <a:rPr lang="en-GB" i="1" dirty="0" smtClean="0"/>
              <a:t> </a:t>
            </a:r>
            <a:r>
              <a:rPr lang="en-GB" i="1" dirty="0" err="1" smtClean="0"/>
              <a:t>zur</a:t>
            </a:r>
            <a:r>
              <a:rPr lang="en-GB" i="1" dirty="0" smtClean="0"/>
              <a:t> </a:t>
            </a:r>
            <a:r>
              <a:rPr lang="en-GB" i="1" dirty="0" err="1" smtClean="0"/>
              <a:t>Kultur</a:t>
            </a:r>
            <a:r>
              <a:rPr lang="en-GB" i="1" dirty="0" smtClean="0"/>
              <a:t>- und </a:t>
            </a:r>
            <a:r>
              <a:rPr lang="en-GB" i="1" dirty="0" err="1" smtClean="0"/>
              <a:t>Mediensemiotik</a:t>
            </a:r>
            <a:r>
              <a:rPr lang="en-GB" i="1" dirty="0" smtClean="0"/>
              <a:t> Online</a:t>
            </a:r>
            <a:r>
              <a:rPr lang="en-GB" dirty="0" smtClean="0"/>
              <a:t> 1/2015: 7–42.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smtClean="0"/>
              <a:t>Louis </a:t>
            </a:r>
            <a:r>
              <a:rPr lang="en-GB" sz="4000" dirty="0" err="1" smtClean="0"/>
              <a:t>Hjelmslev</a:t>
            </a:r>
            <a:r>
              <a:rPr lang="en-GB" sz="4000" dirty="0" smtClean="0"/>
              <a:t> (1899 – 1965)</a:t>
            </a:r>
            <a:endParaRPr lang="en-GB" sz="4000" dirty="0"/>
          </a:p>
        </p:txBody>
      </p:sp>
      <p:sp>
        <p:nvSpPr>
          <p:cNvPr id="3" name="Inhaltsplatzhalter 2"/>
          <p:cNvSpPr>
            <a:spLocks noGrp="1"/>
          </p:cNvSpPr>
          <p:nvPr>
            <p:ph idx="1"/>
          </p:nvPr>
        </p:nvSpPr>
        <p:spPr>
          <a:xfrm>
            <a:off x="899592" y="1888233"/>
            <a:ext cx="7992888" cy="4565103"/>
          </a:xfrm>
        </p:spPr>
        <p:txBody>
          <a:bodyPr>
            <a:normAutofit/>
          </a:bodyPr>
          <a:lstStyle/>
          <a:p>
            <a:pPr>
              <a:spcBef>
                <a:spcPts val="600"/>
              </a:spcBef>
              <a:spcAft>
                <a:spcPts val="1600"/>
              </a:spcAft>
            </a:pPr>
            <a:r>
              <a:rPr lang="en-GB" sz="2800" dirty="0" smtClean="0"/>
              <a:t>Danish linguist</a:t>
            </a:r>
          </a:p>
          <a:p>
            <a:pPr>
              <a:spcBef>
                <a:spcPts val="600"/>
              </a:spcBef>
              <a:spcAft>
                <a:spcPts val="1600"/>
              </a:spcAft>
            </a:pPr>
            <a:r>
              <a:rPr lang="en-GB" sz="2800" dirty="0" smtClean="0"/>
              <a:t>Co-founder of the </a:t>
            </a:r>
            <a:r>
              <a:rPr lang="en-GB" sz="2800" dirty="0" smtClean="0">
                <a:solidFill>
                  <a:schemeClr val="accent6">
                    <a:lumMod val="75000"/>
                  </a:schemeClr>
                </a:solidFill>
              </a:rPr>
              <a:t>Copenhagen school</a:t>
            </a:r>
          </a:p>
          <a:p>
            <a:pPr>
              <a:spcBef>
                <a:spcPts val="600"/>
              </a:spcBef>
              <a:spcAft>
                <a:spcPts val="1600"/>
              </a:spcAft>
            </a:pPr>
            <a:r>
              <a:rPr lang="en-GB" sz="2800" dirty="0" smtClean="0"/>
              <a:t>Other members were: </a:t>
            </a:r>
            <a:r>
              <a:rPr lang="en-GB" sz="2800" dirty="0" err="1" smtClean="0">
                <a:solidFill>
                  <a:srgbClr val="7030A0"/>
                </a:solidFill>
              </a:rPr>
              <a:t>Viggo</a:t>
            </a:r>
            <a:r>
              <a:rPr lang="en-GB" sz="2800" dirty="0" smtClean="0">
                <a:solidFill>
                  <a:srgbClr val="7030A0"/>
                </a:solidFill>
              </a:rPr>
              <a:t> </a:t>
            </a:r>
            <a:r>
              <a:rPr lang="en-GB" sz="2800" dirty="0" err="1" smtClean="0">
                <a:solidFill>
                  <a:srgbClr val="7030A0"/>
                </a:solidFill>
              </a:rPr>
              <a:t>Brøndal</a:t>
            </a:r>
            <a:r>
              <a:rPr lang="en-GB" sz="2800" dirty="0" smtClean="0">
                <a:solidFill>
                  <a:srgbClr val="7030A0"/>
                </a:solidFill>
              </a:rPr>
              <a:t> </a:t>
            </a:r>
            <a:r>
              <a:rPr lang="en-GB" sz="2800" dirty="0" smtClean="0"/>
              <a:t>(1887 – 1942), </a:t>
            </a:r>
            <a:r>
              <a:rPr lang="en-GB" sz="2800" dirty="0" smtClean="0">
                <a:solidFill>
                  <a:srgbClr val="7030A0"/>
                </a:solidFill>
              </a:rPr>
              <a:t>Hans </a:t>
            </a:r>
            <a:r>
              <a:rPr lang="en-GB" sz="2800" dirty="0" err="1" smtClean="0">
                <a:solidFill>
                  <a:srgbClr val="7030A0"/>
                </a:solidFill>
              </a:rPr>
              <a:t>Jørgen</a:t>
            </a:r>
            <a:r>
              <a:rPr lang="en-GB" sz="2800" dirty="0" smtClean="0">
                <a:solidFill>
                  <a:srgbClr val="7030A0"/>
                </a:solidFill>
              </a:rPr>
              <a:t> </a:t>
            </a:r>
            <a:r>
              <a:rPr lang="en-GB" sz="2800" dirty="0" err="1" smtClean="0">
                <a:solidFill>
                  <a:srgbClr val="7030A0"/>
                </a:solidFill>
              </a:rPr>
              <a:t>Uldall</a:t>
            </a:r>
            <a:r>
              <a:rPr lang="en-GB" sz="2800" dirty="0" smtClean="0">
                <a:solidFill>
                  <a:srgbClr val="7030A0"/>
                </a:solidFill>
              </a:rPr>
              <a:t> </a:t>
            </a:r>
            <a:r>
              <a:rPr lang="en-GB" sz="2800" dirty="0" smtClean="0"/>
              <a:t>(1907 – 1957)</a:t>
            </a:r>
          </a:p>
          <a:p>
            <a:pPr>
              <a:spcBef>
                <a:spcPts val="600"/>
              </a:spcBef>
              <a:spcAft>
                <a:spcPts val="1600"/>
              </a:spcAft>
            </a:pPr>
            <a:r>
              <a:rPr lang="en-GB" sz="2800" dirty="0" smtClean="0"/>
              <a:t>One of the most important theoreticians of structuralism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smtClean="0"/>
              <a:t>Louis </a:t>
            </a:r>
            <a:r>
              <a:rPr lang="en-GB" sz="4000" dirty="0" err="1" smtClean="0"/>
              <a:t>Hjelmslev</a:t>
            </a:r>
            <a:r>
              <a:rPr lang="en-GB" sz="4000" dirty="0" smtClean="0"/>
              <a:t> (1899 – 1965)</a:t>
            </a:r>
            <a:endParaRPr lang="en-GB" sz="4000" dirty="0"/>
          </a:p>
        </p:txBody>
      </p:sp>
      <p:sp>
        <p:nvSpPr>
          <p:cNvPr id="3" name="Inhaltsplatzhalter 2"/>
          <p:cNvSpPr>
            <a:spLocks noGrp="1"/>
          </p:cNvSpPr>
          <p:nvPr>
            <p:ph idx="1"/>
          </p:nvPr>
        </p:nvSpPr>
        <p:spPr>
          <a:xfrm>
            <a:off x="899592" y="1888233"/>
            <a:ext cx="7992888" cy="4349079"/>
          </a:xfrm>
        </p:spPr>
        <p:txBody>
          <a:bodyPr>
            <a:normAutofit fontScale="70000" lnSpcReduction="20000"/>
          </a:bodyPr>
          <a:lstStyle/>
          <a:p>
            <a:pPr>
              <a:spcBef>
                <a:spcPts val="600"/>
              </a:spcBef>
              <a:spcAft>
                <a:spcPts val="1600"/>
              </a:spcAft>
            </a:pPr>
            <a:r>
              <a:rPr lang="en-GB" sz="2800" dirty="0" smtClean="0"/>
              <a:t>Together with </a:t>
            </a:r>
            <a:r>
              <a:rPr lang="en-GB" sz="2800" dirty="0" err="1" smtClean="0">
                <a:solidFill>
                  <a:srgbClr val="7030A0"/>
                </a:solidFill>
              </a:rPr>
              <a:t>Uldall</a:t>
            </a:r>
            <a:r>
              <a:rPr lang="en-GB" sz="2800" dirty="0" smtClean="0"/>
              <a:t>, he developed a theory of language called “</a:t>
            </a:r>
            <a:r>
              <a:rPr lang="en-GB" sz="2800" dirty="0" err="1" smtClean="0">
                <a:solidFill>
                  <a:srgbClr val="C00000"/>
                </a:solidFill>
              </a:rPr>
              <a:t>glossematics</a:t>
            </a:r>
            <a:r>
              <a:rPr lang="en-GB" sz="2800" dirty="0" smtClean="0"/>
              <a:t>”</a:t>
            </a:r>
          </a:p>
          <a:p>
            <a:pPr>
              <a:spcBef>
                <a:spcPts val="600"/>
              </a:spcBef>
              <a:spcAft>
                <a:spcPts val="1600"/>
              </a:spcAft>
            </a:pPr>
            <a:r>
              <a:rPr lang="en-GB" sz="2800" i="1" dirty="0" smtClean="0"/>
              <a:t>An outline of </a:t>
            </a:r>
            <a:r>
              <a:rPr lang="en-GB" sz="2800" i="1" dirty="0" err="1" smtClean="0"/>
              <a:t>Glossematics</a:t>
            </a:r>
            <a:r>
              <a:rPr lang="en-GB" sz="2800" dirty="0" smtClean="0"/>
              <a:t> (1936)</a:t>
            </a:r>
          </a:p>
          <a:p>
            <a:pPr>
              <a:spcBef>
                <a:spcPts val="600"/>
              </a:spcBef>
              <a:spcAft>
                <a:spcPts val="1600"/>
              </a:spcAft>
            </a:pPr>
            <a:r>
              <a:rPr lang="en-GB" sz="2800" i="1" dirty="0" smtClean="0"/>
              <a:t>Prolegomena to a theory of language </a:t>
            </a:r>
            <a:r>
              <a:rPr lang="en-GB" sz="2800" dirty="0" smtClean="0"/>
              <a:t>(1963; </a:t>
            </a:r>
            <a:r>
              <a:rPr lang="en-GB" sz="2800" dirty="0" err="1" smtClean="0"/>
              <a:t>Orig</a:t>
            </a:r>
            <a:r>
              <a:rPr lang="en-GB" sz="2800" dirty="0" smtClean="0"/>
              <a:t>: </a:t>
            </a:r>
            <a:r>
              <a:rPr lang="en-GB" sz="2800" i="1" dirty="0" err="1" smtClean="0"/>
              <a:t>Omkring</a:t>
            </a:r>
            <a:r>
              <a:rPr lang="en-GB" sz="2800" i="1" dirty="0" smtClean="0"/>
              <a:t> </a:t>
            </a:r>
            <a:r>
              <a:rPr lang="en-GB" sz="2800" i="1" dirty="0" err="1" smtClean="0"/>
              <a:t>sprogteoriens</a:t>
            </a:r>
            <a:r>
              <a:rPr lang="en-GB" sz="2800" i="1" dirty="0" smtClean="0"/>
              <a:t> </a:t>
            </a:r>
            <a:r>
              <a:rPr lang="en-GB" sz="2800" i="1" dirty="0" err="1" smtClean="0"/>
              <a:t>grundlæggelse</a:t>
            </a:r>
            <a:r>
              <a:rPr lang="en-GB" sz="2800" dirty="0" smtClean="0"/>
              <a:t>, 1943)</a:t>
            </a:r>
          </a:p>
          <a:p>
            <a:pPr>
              <a:spcBef>
                <a:spcPts val="600"/>
              </a:spcBef>
              <a:spcAft>
                <a:spcPts val="1600"/>
              </a:spcAft>
            </a:pPr>
            <a:r>
              <a:rPr lang="en-GB" sz="2800" dirty="0" smtClean="0"/>
              <a:t>Further development of </a:t>
            </a:r>
            <a:r>
              <a:rPr lang="en-GB" sz="2800" dirty="0" smtClean="0">
                <a:solidFill>
                  <a:srgbClr val="7030A0"/>
                </a:solidFill>
              </a:rPr>
              <a:t>Saussure</a:t>
            </a:r>
            <a:r>
              <a:rPr lang="en-GB" sz="2800" dirty="0" smtClean="0"/>
              <a:t>’s analysis, explicating </a:t>
            </a:r>
            <a:r>
              <a:rPr lang="en-GB" sz="2800" dirty="0" smtClean="0">
                <a:solidFill>
                  <a:srgbClr val="7030A0"/>
                </a:solidFill>
              </a:rPr>
              <a:t>Saussure</a:t>
            </a:r>
            <a:r>
              <a:rPr lang="en-GB" sz="2800" dirty="0" smtClean="0"/>
              <a:t>’s notions</a:t>
            </a:r>
            <a:endParaRPr lang="en-GB" sz="2800" dirty="0" smtClean="0">
              <a:solidFill>
                <a:schemeClr val="accent6">
                  <a:lumMod val="75000"/>
                </a:schemeClr>
              </a:solidFill>
            </a:endParaRPr>
          </a:p>
          <a:p>
            <a:pPr>
              <a:spcBef>
                <a:spcPts val="600"/>
              </a:spcBef>
              <a:spcAft>
                <a:spcPts val="1600"/>
              </a:spcAft>
            </a:pPr>
            <a:r>
              <a:rPr lang="en-GB" sz="2800" dirty="0" err="1" smtClean="0">
                <a:solidFill>
                  <a:srgbClr val="C00000"/>
                </a:solidFill>
              </a:rPr>
              <a:t>Glosseme</a:t>
            </a:r>
            <a:r>
              <a:rPr lang="en-GB" sz="2800" dirty="0" smtClean="0"/>
              <a:t> = smallest units of language: e.g. phonological and semantic features</a:t>
            </a:r>
          </a:p>
          <a:p>
            <a:pPr>
              <a:spcBef>
                <a:spcPts val="600"/>
              </a:spcBef>
              <a:spcAft>
                <a:spcPts val="1600"/>
              </a:spcAft>
            </a:pPr>
            <a:r>
              <a:rPr lang="en-GB" sz="2800" dirty="0" smtClean="0"/>
              <a:t>not identical with Leonard Bloomfield’s “</a:t>
            </a:r>
            <a:r>
              <a:rPr lang="en-GB" sz="2800" dirty="0" err="1" smtClean="0"/>
              <a:t>glossemes</a:t>
            </a:r>
            <a:r>
              <a:rPr lang="en-GB" sz="2800" dirty="0" smtClean="0"/>
              <a:t>”, which corresponds to morphemes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36912"/>
            <a:ext cx="7067128" cy="1143000"/>
          </a:xfrm>
        </p:spPr>
        <p:txBody>
          <a:bodyPr>
            <a:normAutofit fontScale="90000"/>
          </a:bodyPr>
          <a:lstStyle/>
          <a:p>
            <a:r>
              <a:rPr lang="en-GB" sz="4000" dirty="0" err="1" smtClean="0">
                <a:solidFill>
                  <a:schemeClr val="accent6">
                    <a:lumMod val="75000"/>
                  </a:schemeClr>
                </a:solidFill>
              </a:rPr>
              <a:t>Hjelmslev’s</a:t>
            </a:r>
            <a:r>
              <a:rPr lang="en-GB" sz="4000" dirty="0" smtClean="0">
                <a:solidFill>
                  <a:schemeClr val="accent6">
                    <a:lumMod val="75000"/>
                  </a:schemeClr>
                </a:solidFill>
              </a:rPr>
              <a:t> demands on</a:t>
            </a:r>
            <a:br>
              <a:rPr lang="en-GB" sz="4000" dirty="0" smtClean="0">
                <a:solidFill>
                  <a:schemeClr val="accent6">
                    <a:lumMod val="75000"/>
                  </a:schemeClr>
                </a:solidFill>
              </a:rPr>
            </a:br>
            <a:r>
              <a:rPr lang="en-GB" sz="4000" dirty="0" smtClean="0">
                <a:solidFill>
                  <a:schemeClr val="accent6">
                    <a:lumMod val="75000"/>
                  </a:schemeClr>
                </a:solidFill>
              </a:rPr>
              <a:t>a theory of language</a:t>
            </a:r>
            <a:endParaRPr lang="en-GB"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err="1" smtClean="0"/>
              <a:t>Hjelmslev‘s</a:t>
            </a:r>
            <a:r>
              <a:rPr lang="en-GB" sz="4000" dirty="0" smtClean="0"/>
              <a:t> basic assumptions</a:t>
            </a:r>
            <a:endParaRPr lang="en-GB" sz="4000" dirty="0"/>
          </a:p>
        </p:txBody>
      </p:sp>
      <p:sp>
        <p:nvSpPr>
          <p:cNvPr id="3" name="Inhaltsplatzhalter 2"/>
          <p:cNvSpPr>
            <a:spLocks noGrp="1"/>
          </p:cNvSpPr>
          <p:nvPr>
            <p:ph idx="1"/>
          </p:nvPr>
        </p:nvSpPr>
        <p:spPr>
          <a:xfrm>
            <a:off x="899592" y="1888233"/>
            <a:ext cx="7992888" cy="3628999"/>
          </a:xfrm>
        </p:spPr>
        <p:txBody>
          <a:bodyPr>
            <a:normAutofit fontScale="77500" lnSpcReduction="20000"/>
          </a:bodyPr>
          <a:lstStyle/>
          <a:p>
            <a:pPr>
              <a:spcBef>
                <a:spcPts val="600"/>
              </a:spcBef>
              <a:spcAft>
                <a:spcPts val="1600"/>
              </a:spcAft>
              <a:buNone/>
            </a:pPr>
            <a:r>
              <a:rPr lang="en-GB" sz="2800" dirty="0" smtClean="0"/>
              <a:t>1)	What makes something a language?</a:t>
            </a:r>
          </a:p>
          <a:p>
            <a:pPr>
              <a:spcBef>
                <a:spcPts val="600"/>
              </a:spcBef>
              <a:spcAft>
                <a:spcPts val="1600"/>
              </a:spcAft>
              <a:buNone/>
            </a:pPr>
            <a:r>
              <a:rPr lang="en-GB" sz="2800" dirty="0" smtClean="0"/>
              <a:t>2)	When is a language identical with itself in various </a:t>
            </a:r>
            <a:r>
              <a:rPr lang="en-GB" sz="2800" dirty="0" smtClean="0">
                <a:solidFill>
                  <a:srgbClr val="C00000"/>
                </a:solidFill>
              </a:rPr>
              <a:t>manifestations</a:t>
            </a:r>
            <a:r>
              <a:rPr lang="en-GB" sz="2800" dirty="0" smtClean="0"/>
              <a:t>?</a:t>
            </a:r>
            <a:endParaRPr lang="en-GB" sz="2800" dirty="0" smtClean="0">
              <a:solidFill>
                <a:srgbClr val="FF0000"/>
              </a:solidFill>
            </a:endParaRPr>
          </a:p>
          <a:p>
            <a:pPr>
              <a:spcBef>
                <a:spcPts val="600"/>
              </a:spcBef>
              <a:spcAft>
                <a:spcPts val="1600"/>
              </a:spcAft>
            </a:pPr>
            <a:r>
              <a:rPr lang="en-GB" sz="2800" dirty="0" smtClean="0"/>
              <a:t>In </a:t>
            </a:r>
            <a:r>
              <a:rPr lang="en-GB" sz="2800" i="1" dirty="0" smtClean="0"/>
              <a:t>Proleg</a:t>
            </a:r>
            <a:r>
              <a:rPr lang="en-GB" sz="2900" i="1" dirty="0" smtClean="0"/>
              <a:t>omena to a Theory of Language</a:t>
            </a:r>
            <a:r>
              <a:rPr lang="en-GB" sz="2900" dirty="0" smtClean="0"/>
              <a:t>, </a:t>
            </a:r>
            <a:r>
              <a:rPr lang="en-GB" sz="2800" dirty="0" err="1" smtClean="0">
                <a:solidFill>
                  <a:srgbClr val="7030A0"/>
                </a:solidFill>
              </a:rPr>
              <a:t>Hjelmslev</a:t>
            </a:r>
            <a:r>
              <a:rPr lang="en-GB" sz="2800" dirty="0" smtClean="0"/>
              <a:t> criticised earlier schools of linguistics that concentrated on language change (such as the Young Grammarians)</a:t>
            </a:r>
          </a:p>
          <a:p>
            <a:pPr>
              <a:spcBef>
                <a:spcPts val="600"/>
              </a:spcBef>
              <a:spcAft>
                <a:spcPts val="1600"/>
              </a:spcAft>
            </a:pPr>
            <a:r>
              <a:rPr lang="en-GB" sz="2800" dirty="0" err="1" smtClean="0">
                <a:solidFill>
                  <a:srgbClr val="7030A0"/>
                </a:solidFill>
              </a:rPr>
              <a:t>Hjelmslev</a:t>
            </a:r>
            <a:r>
              <a:rPr lang="en-GB" sz="2800" dirty="0" smtClean="0"/>
              <a:t> argues against the “humanist tradition”, which claims that no general regularities can be found</a:t>
            </a:r>
          </a:p>
          <a:p>
            <a:pPr>
              <a:spcBef>
                <a:spcPts val="600"/>
              </a:spcBef>
              <a:spcAft>
                <a:spcPts val="1600"/>
              </a:spcAft>
            </a:pPr>
            <a:r>
              <a:rPr lang="en-GB" sz="2800" dirty="0" smtClean="0">
                <a:solidFill>
                  <a:srgbClr val="FF0000"/>
                </a:solidFill>
              </a:rPr>
              <a:t>Anti-descriptivist </a:t>
            </a:r>
            <a:r>
              <a:rPr lang="en-GB" sz="2800" dirty="0" smtClean="0"/>
              <a:t>stance</a:t>
            </a:r>
          </a:p>
          <a:p>
            <a:pPr>
              <a:spcBef>
                <a:spcPts val="600"/>
              </a:spcBef>
              <a:spcAft>
                <a:spcPts val="1600"/>
              </a:spcAft>
            </a:pPr>
            <a:endParaRPr lang="en-GB"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smtClean="0"/>
              <a:t>Demands on a linguistic theory</a:t>
            </a:r>
            <a:endParaRPr lang="en-GB" sz="4000" dirty="0"/>
          </a:p>
        </p:txBody>
      </p:sp>
      <p:sp>
        <p:nvSpPr>
          <p:cNvPr id="3" name="Inhaltsplatzhalter 2"/>
          <p:cNvSpPr>
            <a:spLocks noGrp="1"/>
          </p:cNvSpPr>
          <p:nvPr>
            <p:ph idx="1"/>
          </p:nvPr>
        </p:nvSpPr>
        <p:spPr>
          <a:xfrm>
            <a:off x="899592" y="1888233"/>
            <a:ext cx="7992888" cy="4565103"/>
          </a:xfrm>
        </p:spPr>
        <p:txBody>
          <a:bodyPr>
            <a:normAutofit fontScale="85000" lnSpcReduction="20000"/>
          </a:bodyPr>
          <a:lstStyle/>
          <a:p>
            <a:pPr>
              <a:spcBef>
                <a:spcPts val="600"/>
              </a:spcBef>
              <a:spcAft>
                <a:spcPts val="1600"/>
              </a:spcAft>
            </a:pPr>
            <a:r>
              <a:rPr lang="en-GB" sz="2800" dirty="0" smtClean="0"/>
              <a:t>For every </a:t>
            </a:r>
            <a:r>
              <a:rPr lang="en-GB" sz="2800" dirty="0" smtClean="0">
                <a:solidFill>
                  <a:srgbClr val="FF0000"/>
                </a:solidFill>
              </a:rPr>
              <a:t>process</a:t>
            </a:r>
            <a:r>
              <a:rPr lang="en-GB" sz="2800" dirty="0" smtClean="0"/>
              <a:t>, linguists should look for an underlying </a:t>
            </a:r>
            <a:r>
              <a:rPr lang="en-GB" sz="2800" dirty="0" smtClean="0">
                <a:solidFill>
                  <a:srgbClr val="FF0000"/>
                </a:solidFill>
              </a:rPr>
              <a:t>system</a:t>
            </a:r>
            <a:r>
              <a:rPr lang="en-GB" sz="2800" dirty="0" smtClean="0"/>
              <a:t>; for fluctuations, they should search for underlying constancy (cf. </a:t>
            </a:r>
            <a:r>
              <a:rPr lang="en-GB" sz="2800" dirty="0" smtClean="0">
                <a:solidFill>
                  <a:srgbClr val="7030A0"/>
                </a:solidFill>
              </a:rPr>
              <a:t>Saussure</a:t>
            </a:r>
            <a:r>
              <a:rPr lang="en-GB" sz="2800" dirty="0" smtClean="0"/>
              <a:t>: langue vs. parole)</a:t>
            </a:r>
          </a:p>
          <a:p>
            <a:pPr lvl="1">
              <a:spcBef>
                <a:spcPts val="600"/>
              </a:spcBef>
              <a:spcAft>
                <a:spcPts val="1600"/>
              </a:spcAft>
              <a:buNone/>
            </a:pPr>
            <a:r>
              <a:rPr lang="en-GB" sz="2400" dirty="0" smtClean="0"/>
              <a:t>	</a:t>
            </a:r>
            <a:r>
              <a:rPr lang="en-GB" sz="2400" dirty="0" smtClean="0">
                <a:solidFill>
                  <a:schemeClr val="accent6">
                    <a:lumMod val="50000"/>
                  </a:schemeClr>
                </a:solidFill>
              </a:rPr>
              <a:t>“Voices raised beforehand […], pleading that we cannot subject to scientific analysis man‘s spiritual life and the phenomena it implies […], are merely aprioristic, and cannot restrain science from the attempt. If the attempt fails – not in particular performances, but in principle – then these objections are valid, and humanistic phenomena can be treated only subjectively and aesthetically. If, however, the attempt succeeds […] it would then remain to perform corresponding experiments in the other fields of the humanities.” </a:t>
            </a:r>
            <a:r>
              <a:rPr lang="en-GB" sz="2400" dirty="0" smtClean="0"/>
              <a:t>(</a:t>
            </a:r>
            <a:r>
              <a:rPr lang="en-GB" sz="2400" dirty="0" err="1" smtClean="0">
                <a:solidFill>
                  <a:srgbClr val="7030A0"/>
                </a:solidFill>
              </a:rPr>
              <a:t>Hjelmslev</a:t>
            </a:r>
            <a:r>
              <a:rPr lang="en-GB" sz="2400" dirty="0" smtClean="0"/>
              <a:t>, </a:t>
            </a:r>
            <a:r>
              <a:rPr lang="en-GB" sz="2400" i="1" dirty="0" smtClean="0"/>
              <a:t>Prolegomena</a:t>
            </a:r>
            <a:r>
              <a:rPr lang="en-GB" sz="2400" dirty="0" smtClean="0"/>
              <a:t>: 10)</a:t>
            </a:r>
          </a:p>
          <a:p>
            <a:pPr marL="342900" lvl="1" indent="-342900">
              <a:spcBef>
                <a:spcPts val="600"/>
              </a:spcBef>
              <a:spcAft>
                <a:spcPts val="1600"/>
              </a:spcAft>
              <a:buFont typeface="Arial" pitchFamily="34" charset="0"/>
              <a:buChar char="•"/>
            </a:pPr>
            <a:r>
              <a:rPr lang="en-GB" dirty="0" err="1" smtClean="0">
                <a:solidFill>
                  <a:srgbClr val="7030A0"/>
                </a:solidFill>
              </a:rPr>
              <a:t>Hjelmslev</a:t>
            </a:r>
            <a:r>
              <a:rPr lang="en-GB" dirty="0" smtClean="0"/>
              <a:t> states clearly that linguistics should play a leading role for the humanities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9144000" cy="6858000"/>
          </a:xfrm>
          <a:prstGeom prst="rect">
            <a:avLst/>
          </a:prstGeom>
          <a:gradFill>
            <a:gsLst>
              <a:gs pos="0">
                <a:schemeClr val="bg1">
                  <a:lumMod val="95000"/>
                  <a:alpha val="30000"/>
                </a:schemeClr>
              </a:gs>
              <a:gs pos="50000">
                <a:schemeClr val="bg2">
                  <a:lumMod val="75000"/>
                  <a:alpha val="7000"/>
                </a:schemeClr>
              </a:gs>
              <a:gs pos="100000">
                <a:schemeClr val="accent4">
                  <a:lumMod val="60000"/>
                  <a:lumOff val="40000"/>
                  <a:alpha val="22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43608" y="260648"/>
            <a:ext cx="7067128" cy="1143000"/>
          </a:xfrm>
        </p:spPr>
        <p:txBody>
          <a:bodyPr>
            <a:normAutofit/>
          </a:bodyPr>
          <a:lstStyle/>
          <a:p>
            <a:r>
              <a:rPr lang="en-GB" sz="4000" dirty="0" smtClean="0"/>
              <a:t>The empirical principle</a:t>
            </a:r>
            <a:endParaRPr lang="en-GB" sz="4000" dirty="0"/>
          </a:p>
        </p:txBody>
      </p:sp>
      <p:sp>
        <p:nvSpPr>
          <p:cNvPr id="3" name="Inhaltsplatzhalter 2"/>
          <p:cNvSpPr>
            <a:spLocks noGrp="1"/>
          </p:cNvSpPr>
          <p:nvPr>
            <p:ph idx="1"/>
          </p:nvPr>
        </p:nvSpPr>
        <p:spPr>
          <a:xfrm>
            <a:off x="899592" y="1888233"/>
            <a:ext cx="7992888" cy="4565103"/>
          </a:xfrm>
        </p:spPr>
        <p:txBody>
          <a:bodyPr>
            <a:normAutofit fontScale="77500" lnSpcReduction="20000"/>
          </a:bodyPr>
          <a:lstStyle/>
          <a:p>
            <a:pPr>
              <a:spcBef>
                <a:spcPts val="600"/>
              </a:spcBef>
              <a:spcAft>
                <a:spcPts val="1600"/>
              </a:spcAft>
            </a:pPr>
            <a:r>
              <a:rPr lang="en-GB" sz="2800" dirty="0" err="1" smtClean="0"/>
              <a:t>Hjelmslev</a:t>
            </a:r>
            <a:r>
              <a:rPr lang="en-GB" sz="2800" dirty="0" smtClean="0"/>
              <a:t> formulated the </a:t>
            </a:r>
            <a:r>
              <a:rPr lang="en-GB" sz="2800" dirty="0" smtClean="0">
                <a:solidFill>
                  <a:srgbClr val="FF0000"/>
                </a:solidFill>
              </a:rPr>
              <a:t>empirical principle</a:t>
            </a:r>
            <a:r>
              <a:rPr lang="en-GB" sz="2800" dirty="0" smtClean="0"/>
              <a:t> as a basis for </a:t>
            </a:r>
            <a:r>
              <a:rPr lang="en-GB" sz="2800" dirty="0" err="1" smtClean="0"/>
              <a:t>glossematics</a:t>
            </a:r>
            <a:endParaRPr lang="en-GB" sz="2800" dirty="0" smtClean="0"/>
          </a:p>
          <a:p>
            <a:pPr lvl="1">
              <a:spcBef>
                <a:spcPts val="600"/>
              </a:spcBef>
              <a:spcAft>
                <a:spcPts val="1600"/>
              </a:spcAft>
              <a:buNone/>
            </a:pPr>
            <a:r>
              <a:rPr lang="en-GB" sz="2400" dirty="0" smtClean="0"/>
              <a:t>	</a:t>
            </a:r>
            <a:r>
              <a:rPr lang="en-GB" sz="2400" dirty="0" smtClean="0">
                <a:solidFill>
                  <a:schemeClr val="accent5">
                    <a:lumMod val="75000"/>
                  </a:schemeClr>
                </a:solidFill>
              </a:rPr>
              <a:t>“The description shall be free of contradiction (self-consistent), exhaustive, and as simple as possible. The requirement of freedom from contradiction takes precedence over the requirement of exhaustive description. The requirement of exhaustive description takes precedence over the requirement of simplicity.” </a:t>
            </a:r>
            <a:r>
              <a:rPr lang="en-GB" sz="2400" dirty="0" smtClean="0"/>
              <a:t>(</a:t>
            </a:r>
            <a:r>
              <a:rPr lang="en-GB" sz="2400" dirty="0" err="1" smtClean="0">
                <a:solidFill>
                  <a:srgbClr val="7030A0"/>
                </a:solidFill>
              </a:rPr>
              <a:t>Hjelmslev</a:t>
            </a:r>
            <a:r>
              <a:rPr lang="en-GB" sz="2400" dirty="0" smtClean="0"/>
              <a:t>, </a:t>
            </a:r>
            <a:r>
              <a:rPr lang="en-GB" sz="2400" i="1" dirty="0" smtClean="0"/>
              <a:t>Prolegomena</a:t>
            </a:r>
            <a:r>
              <a:rPr lang="en-GB" sz="2400" dirty="0" smtClean="0"/>
              <a:t>:11)</a:t>
            </a:r>
          </a:p>
          <a:p>
            <a:pPr>
              <a:spcBef>
                <a:spcPts val="600"/>
              </a:spcBef>
              <a:spcAft>
                <a:spcPts val="1600"/>
              </a:spcAft>
            </a:pPr>
            <a:r>
              <a:rPr lang="en-GB" sz="2800" dirty="0" err="1" smtClean="0"/>
              <a:t>Hjelmslev</a:t>
            </a:r>
            <a:r>
              <a:rPr lang="en-GB" sz="2800" dirty="0" smtClean="0"/>
              <a:t> regarded </a:t>
            </a:r>
            <a:r>
              <a:rPr lang="en-GB" sz="2800" dirty="0" err="1" smtClean="0"/>
              <a:t>glossematics</a:t>
            </a:r>
            <a:r>
              <a:rPr lang="en-GB" sz="2800" dirty="0" smtClean="0"/>
              <a:t> as distinguished from previous theories of language by this empirical principle</a:t>
            </a:r>
          </a:p>
          <a:p>
            <a:pPr>
              <a:spcBef>
                <a:spcPts val="600"/>
              </a:spcBef>
              <a:spcAft>
                <a:spcPts val="1600"/>
              </a:spcAft>
            </a:pPr>
            <a:r>
              <a:rPr lang="en-GB" sz="2800" dirty="0" smtClean="0"/>
              <a:t>It has to be </a:t>
            </a:r>
            <a:r>
              <a:rPr lang="en-GB" sz="2800" dirty="0" smtClean="0">
                <a:solidFill>
                  <a:srgbClr val="FF0000"/>
                </a:solidFill>
              </a:rPr>
              <a:t>set above all other principles </a:t>
            </a:r>
            <a:r>
              <a:rPr lang="en-GB" sz="2800" dirty="0" smtClean="0"/>
              <a:t>in linguistic theory</a:t>
            </a:r>
          </a:p>
          <a:p>
            <a:pPr marL="342900" lvl="1" indent="-342900">
              <a:spcBef>
                <a:spcPts val="600"/>
              </a:spcBef>
              <a:spcAft>
                <a:spcPts val="1600"/>
              </a:spcAft>
              <a:buFont typeface="Arial" pitchFamily="34" charset="0"/>
              <a:buChar char="•"/>
            </a:pPr>
            <a:r>
              <a:rPr lang="en-GB" dirty="0" smtClean="0">
                <a:solidFill>
                  <a:srgbClr val="00B050"/>
                </a:solidFill>
              </a:rPr>
              <a:t>But what is empirical about this principle</a:t>
            </a:r>
            <a:r>
              <a:rPr lang="en-GB" dirty="0" smtClean="0">
                <a:solidFill>
                  <a:srgbClr val="7030A0"/>
                </a:solidFill>
              </a:rPr>
              <a:t>?</a:t>
            </a:r>
            <a:r>
              <a:rPr lang="en-GB" dirty="0" smtClean="0"/>
              <a:t> We’ll see in a moment</a:t>
            </a:r>
          </a:p>
          <a:p>
            <a:pPr marL="342900" lvl="1" indent="-342900">
              <a:spcBef>
                <a:spcPts val="600"/>
              </a:spcBef>
              <a:spcAft>
                <a:spcPts val="1600"/>
              </a:spcAft>
              <a:buFont typeface="Arial" pitchFamily="34" charset="0"/>
              <a:buChar char="•"/>
            </a:pPr>
            <a:endParaRPr lang="de-DE"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1433</Words>
  <Application>Microsoft Office PowerPoint</Application>
  <PresentationFormat>Bildschirmpräsentation (4:3)</PresentationFormat>
  <Paragraphs>211</Paragraphs>
  <Slides>31</Slides>
  <Notes>13</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Larissa-Design</vt:lpstr>
      <vt:lpstr>Folie 1</vt:lpstr>
      <vt:lpstr>Overview</vt:lpstr>
      <vt:lpstr>Louis Hjelmslev</vt:lpstr>
      <vt:lpstr>Louis Hjelmslev (1899 – 1965)</vt:lpstr>
      <vt:lpstr>Louis Hjelmslev (1899 – 1965)</vt:lpstr>
      <vt:lpstr>Hjelmslev’s demands on a theory of language</vt:lpstr>
      <vt:lpstr>Hjelmslev‘s basic assumptions</vt:lpstr>
      <vt:lpstr>Demands on a linguistic theory</vt:lpstr>
      <vt:lpstr>The empirical principle</vt:lpstr>
      <vt:lpstr>Induction in linguistic analysis</vt:lpstr>
      <vt:lpstr>Induction in linguistic analysis</vt:lpstr>
      <vt:lpstr>Hjelmslev’s deductive approach</vt:lpstr>
      <vt:lpstr>Relation of theory and empirical data</vt:lpstr>
      <vt:lpstr>Hjelmslev on realism in linguistics</vt:lpstr>
      <vt:lpstr>Glossematics and linguistic realism</vt:lpstr>
      <vt:lpstr>Glossematics and linguistic realism</vt:lpstr>
      <vt:lpstr>Double articulation</vt:lpstr>
      <vt:lpstr>Characterising languages</vt:lpstr>
      <vt:lpstr>Some important distinctions of glossematics</vt:lpstr>
      <vt:lpstr>Expression and content</vt:lpstr>
      <vt:lpstr>Expression and content</vt:lpstr>
      <vt:lpstr> </vt:lpstr>
      <vt:lpstr> </vt:lpstr>
      <vt:lpstr>Tests for determining units</vt:lpstr>
      <vt:lpstr> </vt:lpstr>
      <vt:lpstr> </vt:lpstr>
      <vt:lpstr>Hjelmslev and multimodal grammar</vt:lpstr>
      <vt:lpstr>Language in different manifestations</vt:lpstr>
      <vt:lpstr>Towards multimodal grammar</vt:lpstr>
      <vt:lpstr>Towards multimodal grammar</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User</dc:creator>
  <cp:lastModifiedBy>User</cp:lastModifiedBy>
  <cp:revision>2378</cp:revision>
  <dcterms:created xsi:type="dcterms:W3CDTF">2011-10-07T09:52:19Z</dcterms:created>
  <dcterms:modified xsi:type="dcterms:W3CDTF">2015-06-28T17:32:58Z</dcterms:modified>
</cp:coreProperties>
</file>